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42"/>
  </p:notesMasterIdLst>
  <p:sldIdLst>
    <p:sldId id="259"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98" r:id="rId23"/>
    <p:sldId id="281" r:id="rId24"/>
    <p:sldId id="283" r:id="rId25"/>
    <p:sldId id="282" r:id="rId26"/>
    <p:sldId id="284" r:id="rId27"/>
    <p:sldId id="285" r:id="rId28"/>
    <p:sldId id="286" r:id="rId29"/>
    <p:sldId id="287" r:id="rId30"/>
    <p:sldId id="288" r:id="rId31"/>
    <p:sldId id="289" r:id="rId32"/>
    <p:sldId id="290" r:id="rId33"/>
    <p:sldId id="291" r:id="rId34"/>
    <p:sldId id="292" r:id="rId35"/>
    <p:sldId id="299" r:id="rId36"/>
    <p:sldId id="293" r:id="rId37"/>
    <p:sldId id="294" r:id="rId38"/>
    <p:sldId id="295" r:id="rId39"/>
    <p:sldId id="296" r:id="rId40"/>
    <p:sldId id="297" r:id="rId4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7" autoAdjust="0"/>
    <p:restoredTop sz="78400" autoAdjust="0"/>
  </p:normalViewPr>
  <p:slideViewPr>
    <p:cSldViewPr>
      <p:cViewPr varScale="1">
        <p:scale>
          <a:sx n="53" d="100"/>
          <a:sy n="53" d="100"/>
        </p:scale>
        <p:origin x="1660" y="36"/>
      </p:cViewPr>
      <p:guideLst>
        <p:guide orient="horz" pos="2160"/>
        <p:guide pos="2880"/>
      </p:guideLst>
    </p:cSldViewPr>
  </p:slideViewPr>
  <p:notesTextViewPr>
    <p:cViewPr>
      <p:scale>
        <a:sx n="1" d="1"/>
        <a:sy n="1" d="1"/>
      </p:scale>
      <p:origin x="0" y="0"/>
    </p:cViewPr>
  </p:notesTextViewPr>
  <p:notesViewPr>
    <p:cSldViewPr>
      <p:cViewPr varScale="1">
        <p:scale>
          <a:sx n="85" d="100"/>
          <a:sy n="85" d="100"/>
        </p:scale>
        <p:origin x="-31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28EB8-949E-4A49-BCFC-D69CB43FA443}" type="datetimeFigureOut">
              <a:rPr lang="es-ES" smtClean="0"/>
              <a:t>12/01/2018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26A500-1DA6-4541-BE61-DEBA7B330470}" type="slidenum">
              <a:rPr lang="es-ES" smtClean="0"/>
              <a:t>‹Nº›</a:t>
            </a:fld>
            <a:endParaRPr lang="es-ES"/>
          </a:p>
        </p:txBody>
      </p:sp>
    </p:spTree>
    <p:extLst>
      <p:ext uri="{BB962C8B-B14F-4D97-AF65-F5344CB8AC3E}">
        <p14:creationId xmlns:p14="http://schemas.microsoft.com/office/powerpoint/2010/main" val="286611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25</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26</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916832"/>
            <a:ext cx="7315200" cy="1944215"/>
          </a:xfrm>
        </p:spPr>
        <p:txBody>
          <a:bodyPr>
            <a:normAutofit/>
          </a:bodyPr>
          <a:lstStyle>
            <a:lvl1pPr algn="ctr">
              <a:defRPr sz="3600">
                <a:solidFill>
                  <a:schemeClr val="tx2">
                    <a:lumMod val="75000"/>
                  </a:schemeClr>
                </a:solidFill>
              </a:defRPr>
            </a:lvl1pPr>
          </a:lstStyle>
          <a:p>
            <a:r>
              <a:rPr lang="es-ES" dirty="0"/>
              <a:t>HAGA CLIC PARA MODIFICAR EL TÍTULO</a:t>
            </a:r>
            <a:endParaRPr lang="en-US" dirty="0"/>
          </a:p>
        </p:txBody>
      </p:sp>
      <p:sp>
        <p:nvSpPr>
          <p:cNvPr id="3" name="Subtitle 2"/>
          <p:cNvSpPr>
            <a:spLocks noGrp="1"/>
          </p:cNvSpPr>
          <p:nvPr>
            <p:ph type="subTitle" idx="1" hasCustomPrompt="1"/>
          </p:nvPr>
        </p:nvSpPr>
        <p:spPr>
          <a:xfrm>
            <a:off x="2735796" y="5013176"/>
            <a:ext cx="3672408" cy="720080"/>
          </a:xfrm>
        </p:spPr>
        <p:txBody>
          <a:bodyPr>
            <a:normAutofit/>
          </a:bodyPr>
          <a:lstStyle>
            <a:lvl1pPr marL="0" indent="0" algn="ctr">
              <a:buNone/>
              <a:defRPr sz="1600" baseline="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Profesor / Curso académico:</a:t>
            </a:r>
            <a:endParaRPr lang="en-US" dirty="0"/>
          </a:p>
        </p:txBody>
      </p:sp>
      <p:sp>
        <p:nvSpPr>
          <p:cNvPr id="20" name="Text Placeholder 2"/>
          <p:cNvSpPr>
            <a:spLocks noGrp="1"/>
          </p:cNvSpPr>
          <p:nvPr>
            <p:ph type="body" idx="11" hasCustomPrompt="1"/>
          </p:nvPr>
        </p:nvSpPr>
        <p:spPr>
          <a:xfrm>
            <a:off x="914400" y="4077072"/>
            <a:ext cx="7315200" cy="526424"/>
          </a:xfrm>
        </p:spPr>
        <p:txBody>
          <a:bodyPr anchor="ctr"/>
          <a:lstStyle>
            <a:lvl1pPr marL="0" indent="0" algn="ctr">
              <a:buNone/>
              <a:defRPr sz="200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ASIGNATURA</a:t>
            </a:r>
          </a:p>
        </p:txBody>
      </p:sp>
      <p:pic>
        <p:nvPicPr>
          <p:cNvPr id="1026"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59832" y="404664"/>
            <a:ext cx="3309791" cy="1242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sz="quarter" idx="13"/>
          </p:nvPr>
        </p:nvSpPr>
        <p:spPr>
          <a:xfrm>
            <a:off x="914400" y="2205178"/>
            <a:ext cx="3566160" cy="41316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Content Placeholder 10"/>
          <p:cNvSpPr>
            <a:spLocks noGrp="1"/>
          </p:cNvSpPr>
          <p:nvPr>
            <p:ph sz="quarter" idx="14"/>
          </p:nvPr>
        </p:nvSpPr>
        <p:spPr>
          <a:xfrm>
            <a:off x="4681728" y="2204864"/>
            <a:ext cx="3566160" cy="413402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itle 1"/>
          <p:cNvSpPr>
            <a:spLocks noGrp="1"/>
          </p:cNvSpPr>
          <p:nvPr>
            <p:ph type="title"/>
          </p:nvPr>
        </p:nvSpPr>
        <p:spPr>
          <a:xfrm>
            <a:off x="251519" y="1268760"/>
            <a:ext cx="8605935" cy="720080"/>
          </a:xfrm>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2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2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3"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17"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0" name="9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5"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9"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Asignatura/Tema</a:t>
            </a:r>
          </a:p>
        </p:txBody>
      </p:sp>
      <p:sp>
        <p:nvSpPr>
          <p:cNvPr id="1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7"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19" y="1268760"/>
            <a:ext cx="8605935" cy="720080"/>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251519" y="2276873"/>
            <a:ext cx="8605935" cy="403248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solidFill>
              </a:defRPr>
            </a:lvl1pPr>
          </a:lstStyle>
          <a:p>
            <a:r>
              <a:rPr lang="es-ES" dirty="0"/>
              <a:t>Asignatura/Tema</a:t>
            </a:r>
          </a:p>
        </p:txBody>
      </p:sp>
      <p:sp>
        <p:nvSpPr>
          <p:cNvPr id="15" name="14 Marcador de número de diapositiva"/>
          <p:cNvSpPr>
            <a:spLocks noGrp="1"/>
          </p:cNvSpPr>
          <p:nvPr>
            <p:ph type="sldNum" sz="quarter" idx="4"/>
          </p:nvPr>
        </p:nvSpPr>
        <p:spPr>
          <a:xfrm>
            <a:off x="8567936" y="476672"/>
            <a:ext cx="576064" cy="301752"/>
          </a:xfrm>
          <a:prstGeom prst="rect">
            <a:avLst/>
          </a:prstGeom>
        </p:spPr>
        <p:txBody>
          <a:bodyPr/>
          <a:lstStyle>
            <a:lvl1pPr>
              <a:defRPr b="1">
                <a:solidFill>
                  <a:schemeClr val="bg1"/>
                </a:solidFill>
              </a:defRPr>
            </a:lvl1pPr>
          </a:lstStyle>
          <a:p>
            <a:r>
              <a:rPr lang="es-ES"/>
              <a:t>Nº</a:t>
            </a:r>
            <a:endParaRPr lang="es-E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6" r:id="rId3"/>
    <p:sldLayoutId id="2147483798" r:id="rId4"/>
    <p:sldLayoutId id="2147483799" r:id="rId5"/>
  </p:sldLayoutIdLst>
  <p:hf sldNum="0" hdr="0" dt="0"/>
  <p:txStyles>
    <p:titleStyle>
      <a:lvl1pPr algn="l" defTabSz="914400" rtl="0" eaLnBrk="1" latinLnBrk="0" hangingPunct="1">
        <a:spcBef>
          <a:spcPct val="0"/>
        </a:spcBef>
        <a:buNone/>
        <a:defRPr sz="28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tabLst/>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u-tad.com/" TargetMode="External"/><Relationship Id="rId2" Type="http://schemas.openxmlformats.org/officeDocument/2006/relationships/hyperlink" Target="mailto:javier.algarra@live.u-tad.com"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jgalgarra/introprogpython" TargetMode="External"/><Relationship Id="rId4" Type="http://schemas.openxmlformats.org/officeDocument/2006/relationships/hyperlink" Target="http://creativecommons.org/licenses/by/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0.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anaconda.com/download/"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atplotlib.org/api/animation_api.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mclibre.org/consultar/python/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repositori.uji.es/xmlui/bitstream/10234/102653/1/s93.p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ctrTitle"/>
          </p:nvPr>
        </p:nvSpPr>
        <p:spPr/>
        <p:txBody>
          <a:bodyPr/>
          <a:lstStyle/>
          <a:p>
            <a:r>
              <a:rPr lang="es-ES" dirty="0"/>
              <a:t>Introducción a la programación con Python</a:t>
            </a:r>
          </a:p>
        </p:txBody>
      </p:sp>
      <p:sp>
        <p:nvSpPr>
          <p:cNvPr id="4" name="3 Subtítulo"/>
          <p:cNvSpPr>
            <a:spLocks noGrp="1"/>
          </p:cNvSpPr>
          <p:nvPr>
            <p:ph type="subTitle" idx="1"/>
          </p:nvPr>
        </p:nvSpPr>
        <p:spPr/>
        <p:txBody>
          <a:bodyPr>
            <a:normAutofit fontScale="92500" lnSpcReduction="10000"/>
          </a:bodyPr>
          <a:lstStyle/>
          <a:p>
            <a:r>
              <a:rPr lang="es-ES" dirty="0">
                <a:hlinkClick r:id="rId2"/>
              </a:rPr>
              <a:t>Javier García Algarra</a:t>
            </a:r>
            <a:br>
              <a:rPr lang="es-ES" dirty="0"/>
            </a:br>
            <a:br>
              <a:rPr lang="es-ES" dirty="0"/>
            </a:br>
            <a:r>
              <a:rPr lang="es-ES" dirty="0">
                <a:hlinkClick r:id="rId3"/>
              </a:rPr>
              <a:t>U-TAD</a:t>
            </a:r>
            <a:r>
              <a:rPr lang="es-ES" dirty="0"/>
              <a:t>. Enero de 2108</a:t>
            </a:r>
          </a:p>
        </p:txBody>
      </p:sp>
      <p:sp>
        <p:nvSpPr>
          <p:cNvPr id="9" name="Rectangle 1">
            <a:extLst>
              <a:ext uri="{FF2B5EF4-FFF2-40B4-BE49-F238E27FC236}">
                <a16:creationId xmlns:a16="http://schemas.microsoft.com/office/drawing/2014/main" id="{DD2216A9-F197-4C88-A627-25E693290D85}"/>
              </a:ext>
            </a:extLst>
          </p:cNvPr>
          <p:cNvSpPr>
            <a:spLocks noChangeArrowheads="1"/>
          </p:cNvSpPr>
          <p:nvPr/>
        </p:nvSpPr>
        <p:spPr bwMode="auto">
          <a:xfrm>
            <a:off x="11832" y="6304002"/>
            <a:ext cx="9144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Creative</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Commons</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Reconocimiento 4.0 Internacional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License</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900" b="0" i="0" u="none" strike="noStrike" cap="none" normalizeH="0" baseline="0" dirty="0">
                <a:ln>
                  <a:noFill/>
                </a:ln>
                <a:solidFill>
                  <a:schemeClr val="tx1"/>
                </a:solidFill>
                <a:effectLst/>
                <a:latin typeface="+mj-l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5"/>
              </a:rPr>
              <a:t>https://github.com/jgalgarra/introprogpython</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26" name="Picture 2" descr="Licencia de Creative Commons">
            <a:hlinkClick r:id="rId4"/>
            <a:extLst>
              <a:ext uri="{FF2B5EF4-FFF2-40B4-BE49-F238E27FC236}">
                <a16:creationId xmlns:a16="http://schemas.microsoft.com/office/drawing/2014/main" id="{74A8CA76-1B4B-44DC-A351-81EE88DE2D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088" y="63596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9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59" y="2479701"/>
            <a:ext cx="2416101" cy="3393878"/>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632" y="2479701"/>
            <a:ext cx="2572109" cy="204816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7596" y="4564955"/>
            <a:ext cx="3275856" cy="1842669"/>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4860032" y="4844397"/>
            <a:ext cx="1872208" cy="646331"/>
          </a:xfrm>
          <a:prstGeom prst="rect">
            <a:avLst/>
          </a:prstGeom>
          <a:noFill/>
        </p:spPr>
        <p:txBody>
          <a:bodyPr wrap="square" rtlCol="0">
            <a:spAutoFit/>
          </a:bodyPr>
          <a:lstStyle/>
          <a:p>
            <a:r>
              <a:rPr lang="es-ES"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1191593" y="5873579"/>
            <a:ext cx="2088232" cy="646331"/>
          </a:xfrm>
          <a:prstGeom prst="rect">
            <a:avLst/>
          </a:prstGeom>
          <a:noFill/>
        </p:spPr>
        <p:txBody>
          <a:bodyPr wrap="square" rtlCol="0">
            <a:spAutoFit/>
          </a:bodyPr>
          <a:lstStyle/>
          <a:p>
            <a:pPr algn="ctr"/>
            <a:r>
              <a:rPr lang="es-ES"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Rectángulo 1">
            <a:extLst>
              <a:ext uri="{FF2B5EF4-FFF2-40B4-BE49-F238E27FC236}">
                <a16:creationId xmlns:a16="http://schemas.microsoft.com/office/drawing/2014/main" id="{17DE2B83-1790-4213-8A10-3C45FEE9C28A}"/>
              </a:ext>
            </a:extLst>
          </p:cNvPr>
          <p:cNvSpPr/>
          <p:nvPr/>
        </p:nvSpPr>
        <p:spPr>
          <a:xfrm>
            <a:off x="4067944" y="2168475"/>
            <a:ext cx="8676456" cy="246221"/>
          </a:xfrm>
          <a:prstGeom prst="rect">
            <a:avLst/>
          </a:prstGeom>
        </p:spPr>
        <p:txBody>
          <a:bodyPr wrap="square">
            <a:spAutoFit/>
          </a:bodyPr>
          <a:lstStyle/>
          <a:p>
            <a:r>
              <a:rPr lang="es-ES" sz="1000" dirty="0">
                <a:hlinkClick r:id="rId4"/>
              </a:rPr>
              <a:t>https://spectrum.ieee.org/static/interactive-the-top-programming-languages-2017</a:t>
            </a:r>
            <a:endParaRPr lang="es-ES" sz="100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extLst>
              <p:ext uri="{D42A27DB-BD31-4B8C-83A1-F6EECF244321}">
                <p14:modId xmlns:p14="http://schemas.microsoft.com/office/powerpoint/2010/main" val="792139959"/>
              </p:ext>
            </p:extLst>
          </p:nvPr>
        </p:nvGraphicFramePr>
        <p:xfrm>
          <a:off x="251519" y="2196596"/>
          <a:ext cx="3483860" cy="3315898"/>
        </p:xfrm>
        <a:graphic>
          <a:graphicData uri="http://schemas.openxmlformats.org/presentationml/2006/ole">
            <mc:AlternateContent xmlns:mc="http://schemas.openxmlformats.org/markup-compatibility/2006">
              <mc:Choice xmlns:v="urn:schemas-microsoft-com:vml" Requires="v">
                <p:oleObj spid="_x0000_s1089" name="Imagen de mapa de bits" r:id="rId5" imgW="4083120" imgH="3886200" progId="Paint.Picture">
                  <p:embed/>
                </p:oleObj>
              </mc:Choice>
              <mc:Fallback>
                <p:oleObj name="Imagen de mapa de bits" r:id="rId5" imgW="4083120" imgH="3886200" progId="Paint.Picture">
                  <p:embed/>
                  <p:pic>
                    <p:nvPicPr>
                      <p:cNvPr id="0" name=""/>
                      <p:cNvPicPr/>
                      <p:nvPr/>
                    </p:nvPicPr>
                    <p:blipFill>
                      <a:blip r:embed="rId6"/>
                      <a:stretch>
                        <a:fillRect/>
                      </a:stretch>
                    </p:blipFill>
                    <p:spPr>
                      <a:xfrm>
                        <a:off x="251519" y="2196596"/>
                        <a:ext cx="3483860" cy="3315898"/>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4067944" y="3823567"/>
            <a:ext cx="4921651" cy="2490936"/>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4506098" y="6381328"/>
            <a:ext cx="4572000" cy="246221"/>
          </a:xfrm>
          <a:prstGeom prst="rect">
            <a:avLst/>
          </a:prstGeom>
        </p:spPr>
        <p:txBody>
          <a:bodyPr>
            <a:spAutoFit/>
          </a:bodyPr>
          <a:lstStyle/>
          <a:p>
            <a:r>
              <a:rPr lang="es-ES" sz="1000" dirty="0">
                <a:hlinkClick r:id="rId8"/>
              </a:rPr>
              <a:t>https://blog.newrelic.com/2017/10/09/popular-programming-languages-2017/</a:t>
            </a:r>
            <a:endParaRPr lang="es-ES" sz="100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aprender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546" y="1985211"/>
            <a:ext cx="2410431" cy="1720935"/>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000" y="3446223"/>
            <a:ext cx="1563521" cy="2344617"/>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467544" y="5844587"/>
            <a:ext cx="2629270" cy="646331"/>
          </a:xfrm>
          <a:prstGeom prst="rect">
            <a:avLst/>
          </a:prstGeom>
          <a:noFill/>
        </p:spPr>
        <p:txBody>
          <a:bodyPr wrap="square" rtlCol="0">
            <a:spAutoFit/>
          </a:bodyPr>
          <a:lstStyle/>
          <a:p>
            <a:r>
              <a:rPr lang="es-ES" dirty="0"/>
              <a:t>Guido van </a:t>
            </a:r>
            <a:r>
              <a:rPr lang="es-ES" dirty="0" err="1"/>
              <a:t>Rossum</a:t>
            </a:r>
            <a:r>
              <a:rPr lang="es-ES"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491880" y="2564904"/>
            <a:ext cx="6480720" cy="646331"/>
          </a:xfrm>
          <a:prstGeom prst="rect">
            <a:avLst/>
          </a:prstGeom>
          <a:noFill/>
        </p:spPr>
        <p:txBody>
          <a:bodyPr wrap="square" rtlCol="0">
            <a:spAutoFit/>
          </a:bodyPr>
          <a:lstStyle/>
          <a:p>
            <a:r>
              <a:rPr lang="es-ES" dirty="0">
                <a:solidFill>
                  <a:schemeClr val="accent5">
                    <a:lumMod val="75000"/>
                  </a:schemeClr>
                </a:solidFill>
              </a:rPr>
              <a:t>Es multiplataforma, el mismo fichero se ejecuta</a:t>
            </a:r>
          </a:p>
          <a:p>
            <a:r>
              <a:rPr lang="es-ES"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2771800" y="3561838"/>
            <a:ext cx="6480720" cy="646331"/>
          </a:xfrm>
          <a:prstGeom prst="rect">
            <a:avLst/>
          </a:prstGeom>
          <a:noFill/>
        </p:spPr>
        <p:txBody>
          <a:bodyPr wrap="square" rtlCol="0">
            <a:spAutoFit/>
          </a:bodyPr>
          <a:lstStyle/>
          <a:p>
            <a:r>
              <a:rPr lang="es-ES" dirty="0">
                <a:solidFill>
                  <a:schemeClr val="accent4">
                    <a:lumMod val="75000"/>
                  </a:schemeClr>
                </a:solidFill>
              </a:rPr>
              <a:t>Tiene una sintaxis muy limpia y elegante, se puede leer</a:t>
            </a:r>
          </a:p>
          <a:p>
            <a:r>
              <a:rPr lang="es-ES"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591135" y="4614135"/>
            <a:ext cx="6282209" cy="646331"/>
          </a:xfrm>
          <a:prstGeom prst="rect">
            <a:avLst/>
          </a:prstGeom>
          <a:noFill/>
        </p:spPr>
        <p:txBody>
          <a:bodyPr wrap="square" rtlCol="0">
            <a:spAutoFit/>
          </a:bodyPr>
          <a:lstStyle/>
          <a:p>
            <a:r>
              <a:rPr lang="es-ES" dirty="0">
                <a:solidFill>
                  <a:schemeClr val="bg1">
                    <a:lumMod val="50000"/>
                  </a:schemeClr>
                </a:solidFill>
              </a:rPr>
              <a:t>Es Open </a:t>
            </a:r>
            <a:r>
              <a:rPr lang="es-ES" dirty="0" err="1">
                <a:solidFill>
                  <a:schemeClr val="bg1">
                    <a:lumMod val="50000"/>
                  </a:schemeClr>
                </a:solidFill>
              </a:rPr>
              <a:t>Source</a:t>
            </a:r>
            <a:r>
              <a:rPr lang="es-ES" dirty="0">
                <a:solidFill>
                  <a:schemeClr val="bg1">
                    <a:lumMod val="50000"/>
                  </a:schemeClr>
                </a:solidFill>
              </a:rPr>
              <a:t> y lo mantiene una organización</a:t>
            </a:r>
          </a:p>
          <a:p>
            <a:r>
              <a:rPr lang="es-ES" dirty="0">
                <a:solidFill>
                  <a:schemeClr val="bg1">
                    <a:lumMod val="50000"/>
                  </a:schemeClr>
                </a:solidFill>
              </a:rPr>
              <a:t>sin ánimo de lucro, la </a:t>
            </a:r>
            <a:r>
              <a:rPr lang="es-ES" dirty="0">
                <a:hlinkClick r:id="rId5"/>
              </a:rPr>
              <a:t>Python Software </a:t>
            </a:r>
            <a:r>
              <a:rPr lang="es-ES" dirty="0" err="1">
                <a:hlinkClick r:id="rId5"/>
              </a:rPr>
              <a:t>Foundation</a:t>
            </a:r>
            <a:endParaRPr lang="es-ES"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2771800" y="5567588"/>
            <a:ext cx="6480720" cy="923330"/>
          </a:xfrm>
          <a:prstGeom prst="rect">
            <a:avLst/>
          </a:prstGeom>
          <a:noFill/>
        </p:spPr>
        <p:txBody>
          <a:bodyPr wrap="square" rtlCol="0">
            <a:spAutoFit/>
          </a:bodyPr>
          <a:lstStyle/>
          <a:p>
            <a:r>
              <a:rPr lang="es-ES" dirty="0">
                <a:solidFill>
                  <a:schemeClr val="accent5">
                    <a:lumMod val="75000"/>
                  </a:schemeClr>
                </a:solidFill>
              </a:rPr>
              <a:t>Existe un catálogo enorme de paquetes, programas ya</a:t>
            </a:r>
          </a:p>
          <a:p>
            <a:r>
              <a:rPr lang="es-ES" dirty="0">
                <a:solidFill>
                  <a:schemeClr val="accent5">
                    <a:lumMod val="75000"/>
                  </a:schemeClr>
                </a:solidFill>
              </a:rPr>
              <a:t>hechos por otras personas, que cubren casi todas las</a:t>
            </a:r>
          </a:p>
          <a:p>
            <a:r>
              <a:rPr lang="es-ES"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07504" y="6381328"/>
            <a:ext cx="9296099" cy="430887"/>
          </a:xfrm>
          <a:prstGeom prst="rect">
            <a:avLst/>
          </a:prstGeom>
          <a:noFill/>
        </p:spPr>
        <p:txBody>
          <a:bodyPr wrap="square" rtlCol="0">
            <a:spAutoFit/>
          </a:bodyPr>
          <a:lstStyle/>
          <a:p>
            <a:r>
              <a:rPr lang="es-ES" sz="1100" dirty="0"/>
              <a:t>Nota: Este curso se imparte sobre Windows 10. La instalación en Mac o Linux es muy parecida. Puedes encontrar instrucciones detalladas en español en </a:t>
            </a:r>
            <a:r>
              <a:rPr lang="es-ES" sz="1100" dirty="0">
                <a:hlinkClick r:id="rId3"/>
              </a:rPr>
              <a:t>https://tutorial.djangogirls.org/es/python_installation/</a:t>
            </a:r>
            <a:endParaRPr lang="es-ES" sz="1100"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251519" y="2371979"/>
            <a:ext cx="8605935" cy="646331"/>
          </a:xfrm>
          <a:prstGeom prst="rect">
            <a:avLst/>
          </a:prstGeom>
          <a:noFill/>
        </p:spPr>
        <p:txBody>
          <a:bodyPr wrap="square" rtlCol="0">
            <a:spAutoFit/>
          </a:bodyPr>
          <a:lstStyle/>
          <a:p>
            <a:r>
              <a:rPr lang="es-ES" dirty="0"/>
              <a:t>Vamos a usar la distribución llamada Anaconda que contiene Python, un amplio juego de herramientas y la mayoría de los paquetes software más comunes.</a:t>
            </a:r>
          </a:p>
        </p:txBody>
      </p:sp>
      <p:pic>
        <p:nvPicPr>
          <p:cNvPr id="8" name="Imagen 7">
            <a:extLst>
              <a:ext uri="{FF2B5EF4-FFF2-40B4-BE49-F238E27FC236}">
                <a16:creationId xmlns:a16="http://schemas.microsoft.com/office/drawing/2014/main" id="{121E6B46-C4E4-4724-9940-CAE1872BA4A1}"/>
              </a:ext>
            </a:extLst>
          </p:cNvPr>
          <p:cNvPicPr>
            <a:picLocks noChangeAspect="1"/>
          </p:cNvPicPr>
          <p:nvPr/>
        </p:nvPicPr>
        <p:blipFill>
          <a:blip r:embed="rId4"/>
          <a:stretch>
            <a:fillRect/>
          </a:stretch>
        </p:blipFill>
        <p:spPr>
          <a:xfrm>
            <a:off x="395536" y="3200842"/>
            <a:ext cx="5184576" cy="2968810"/>
          </a:xfrm>
          <a:prstGeom prst="rect">
            <a:avLst/>
          </a:prstGeom>
        </p:spPr>
      </p:pic>
      <p:sp>
        <p:nvSpPr>
          <p:cNvPr id="9" name="CuadroTexto 8">
            <a:extLst>
              <a:ext uri="{FF2B5EF4-FFF2-40B4-BE49-F238E27FC236}">
                <a16:creationId xmlns:a16="http://schemas.microsoft.com/office/drawing/2014/main" id="{D9A2CC7A-4AD2-4D74-B2DE-4CA383AA5E84}"/>
              </a:ext>
            </a:extLst>
          </p:cNvPr>
          <p:cNvSpPr txBox="1"/>
          <p:nvPr/>
        </p:nvSpPr>
        <p:spPr>
          <a:xfrm>
            <a:off x="5724128" y="4140917"/>
            <a:ext cx="3205334" cy="738664"/>
          </a:xfrm>
          <a:prstGeom prst="rect">
            <a:avLst/>
          </a:prstGeom>
          <a:noFill/>
        </p:spPr>
        <p:txBody>
          <a:bodyPr wrap="square" rtlCol="0">
            <a:spAutoFit/>
          </a:bodyPr>
          <a:lstStyle/>
          <a:p>
            <a:r>
              <a:rPr lang="es-ES" sz="1400" dirty="0"/>
              <a:t>Ve a </a:t>
            </a:r>
            <a:r>
              <a:rPr lang="es-ES" sz="1400" dirty="0">
                <a:hlinkClick r:id="rId5"/>
              </a:rPr>
              <a:t>https://www.anaconda.com/download/</a:t>
            </a:r>
            <a:r>
              <a:rPr lang="es-ES" sz="1400" dirty="0"/>
              <a:t> y haz </a:t>
            </a:r>
            <a:r>
              <a:rPr lang="es-ES" sz="1400" dirty="0" err="1"/>
              <a:t>click</a:t>
            </a:r>
            <a:r>
              <a:rPr lang="es-ES" sz="1400" dirty="0"/>
              <a:t> sobre el logo de Windows </a:t>
            </a:r>
          </a:p>
        </p:txBody>
      </p:sp>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233028" y="6134162"/>
            <a:ext cx="8605935" cy="646331"/>
          </a:xfrm>
          <a:prstGeom prst="rect">
            <a:avLst/>
          </a:prstGeom>
          <a:noFill/>
        </p:spPr>
        <p:txBody>
          <a:bodyPr wrap="square" rtlCol="0">
            <a:spAutoFit/>
          </a:bodyPr>
          <a:lstStyle/>
          <a:p>
            <a:r>
              <a:rPr lang="es-ES" dirty="0"/>
              <a:t>Selecciona la última versión disponible (3.6 en diciembre de 2017) y haz </a:t>
            </a:r>
            <a:r>
              <a:rPr lang="es-ES" dirty="0" err="1"/>
              <a:t>click</a:t>
            </a:r>
            <a:r>
              <a:rPr lang="es-ES" dirty="0"/>
              <a:t> en el botón </a:t>
            </a:r>
            <a:r>
              <a:rPr lang="es-ES" dirty="0" err="1"/>
              <a:t>download</a:t>
            </a:r>
            <a:r>
              <a:rPr lang="es-ES" dirty="0"/>
              <a:t>. Se descargará un fichero de 500 megas aproximadamente</a:t>
            </a:r>
          </a:p>
        </p:txBody>
      </p:sp>
      <p:pic>
        <p:nvPicPr>
          <p:cNvPr id="2" name="Imagen 1">
            <a:extLst>
              <a:ext uri="{FF2B5EF4-FFF2-40B4-BE49-F238E27FC236}">
                <a16:creationId xmlns:a16="http://schemas.microsoft.com/office/drawing/2014/main" id="{809D3B96-5F20-4C2B-9707-ED62D0DB274B}"/>
              </a:ext>
            </a:extLst>
          </p:cNvPr>
          <p:cNvPicPr>
            <a:picLocks noChangeAspect="1"/>
          </p:cNvPicPr>
          <p:nvPr/>
        </p:nvPicPr>
        <p:blipFill>
          <a:blip r:embed="rId3"/>
          <a:stretch>
            <a:fillRect/>
          </a:stretch>
        </p:blipFill>
        <p:spPr>
          <a:xfrm>
            <a:off x="1619672" y="2348881"/>
            <a:ext cx="5832648" cy="3668136"/>
          </a:xfrm>
          <a:prstGeom prst="rect">
            <a:avLst/>
          </a:prstGeom>
        </p:spPr>
      </p:pic>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E5D7B598-EF01-4886-A0C4-280AFA6FA029}"/>
              </a:ext>
            </a:extLst>
          </p:cNvPr>
          <p:cNvPicPr>
            <a:picLocks noChangeAspect="1"/>
          </p:cNvPicPr>
          <p:nvPr/>
        </p:nvPicPr>
        <p:blipFill>
          <a:blip r:embed="rId3"/>
          <a:stretch>
            <a:fillRect/>
          </a:stretch>
        </p:blipFill>
        <p:spPr>
          <a:xfrm>
            <a:off x="482223" y="2148080"/>
            <a:ext cx="8144527" cy="3440616"/>
          </a:xfrm>
          <a:prstGeom prst="rect">
            <a:avLst/>
          </a:prstGeom>
        </p:spPr>
      </p:pic>
      <p:sp>
        <p:nvSpPr>
          <p:cNvPr id="7" name="CuadroTexto 6">
            <a:extLst>
              <a:ext uri="{FF2B5EF4-FFF2-40B4-BE49-F238E27FC236}">
                <a16:creationId xmlns:a16="http://schemas.microsoft.com/office/drawing/2014/main" id="{489163EC-A92D-496B-A7B0-E147C79D6122}"/>
              </a:ext>
            </a:extLst>
          </p:cNvPr>
          <p:cNvSpPr txBox="1"/>
          <p:nvPr/>
        </p:nvSpPr>
        <p:spPr>
          <a:xfrm>
            <a:off x="683568" y="6093296"/>
            <a:ext cx="7632848" cy="646331"/>
          </a:xfrm>
          <a:prstGeom prst="rect">
            <a:avLst/>
          </a:prstGeom>
          <a:noFill/>
        </p:spPr>
        <p:txBody>
          <a:bodyPr wrap="square" rtlCol="0">
            <a:spAutoFit/>
          </a:bodyPr>
          <a:lstStyle/>
          <a:p>
            <a:r>
              <a:rPr lang="es-ES" dirty="0"/>
              <a:t>Ve a la carpeta en la que se ha descargado el fichero, haz </a:t>
            </a:r>
            <a:r>
              <a:rPr lang="es-ES" dirty="0" err="1"/>
              <a:t>click</a:t>
            </a:r>
            <a:r>
              <a:rPr lang="es-ES" dirty="0"/>
              <a:t> con el botón derecho del ratón y selecciona “Ejecutar como administrador”</a:t>
            </a:r>
          </a:p>
        </p:txBody>
      </p:sp>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646331"/>
          </a:xfrm>
          <a:prstGeom prst="rect">
            <a:avLst/>
          </a:prstGeom>
          <a:noFill/>
        </p:spPr>
        <p:txBody>
          <a:bodyPr wrap="square" rtlCol="0">
            <a:spAutoFit/>
          </a:bodyPr>
          <a:lstStyle/>
          <a:p>
            <a:r>
              <a:rPr lang="es-ES" dirty="0"/>
              <a:t>Es posible que aparezca una advertencia de seguridad de Windows indicando que el programa quiere realizar cambios en tu máquina. Selecciona SI</a:t>
            </a:r>
          </a:p>
        </p:txBody>
      </p:sp>
      <p:pic>
        <p:nvPicPr>
          <p:cNvPr id="8" name="Imagen 7">
            <a:extLst>
              <a:ext uri="{FF2B5EF4-FFF2-40B4-BE49-F238E27FC236}">
                <a16:creationId xmlns:a16="http://schemas.microsoft.com/office/drawing/2014/main" id="{039D80E2-2A60-49F5-9068-D4005CE23124}"/>
              </a:ext>
            </a:extLst>
          </p:cNvPr>
          <p:cNvPicPr>
            <a:picLocks noChangeAspect="1"/>
          </p:cNvPicPr>
          <p:nvPr/>
        </p:nvPicPr>
        <p:blipFill>
          <a:blip r:embed="rId3"/>
          <a:stretch>
            <a:fillRect/>
          </a:stretch>
        </p:blipFill>
        <p:spPr>
          <a:xfrm>
            <a:off x="611560" y="3233626"/>
            <a:ext cx="4205660" cy="3271069"/>
          </a:xfrm>
          <a:prstGeom prst="rect">
            <a:avLst/>
          </a:prstGeom>
        </p:spPr>
      </p:pic>
      <p:sp>
        <p:nvSpPr>
          <p:cNvPr id="9" name="CuadroTexto 8">
            <a:extLst>
              <a:ext uri="{FF2B5EF4-FFF2-40B4-BE49-F238E27FC236}">
                <a16:creationId xmlns:a16="http://schemas.microsoft.com/office/drawing/2014/main" id="{85DB02B2-77D0-4D93-8F62-7D1F02FF8C04}"/>
              </a:ext>
            </a:extLst>
          </p:cNvPr>
          <p:cNvSpPr txBox="1"/>
          <p:nvPr/>
        </p:nvSpPr>
        <p:spPr>
          <a:xfrm>
            <a:off x="5292080" y="5601272"/>
            <a:ext cx="2664296" cy="923330"/>
          </a:xfrm>
          <a:prstGeom prst="rect">
            <a:avLst/>
          </a:prstGeom>
          <a:noFill/>
        </p:spPr>
        <p:txBody>
          <a:bodyPr wrap="square" rtlCol="0">
            <a:spAutoFit/>
          </a:bodyPr>
          <a:lstStyle/>
          <a:p>
            <a:r>
              <a:rPr lang="es-ES" dirty="0"/>
              <a:t>Lo siguiente que verás es esta pantalla. Haz </a:t>
            </a:r>
            <a:r>
              <a:rPr lang="es-ES" dirty="0" err="1"/>
              <a:t>click</a:t>
            </a:r>
            <a:r>
              <a:rPr lang="es-ES" dirty="0"/>
              <a:t> en el botón Next</a:t>
            </a:r>
          </a:p>
        </p:txBody>
      </p:sp>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369332"/>
          </a:xfrm>
          <a:prstGeom prst="rect">
            <a:avLst/>
          </a:prstGeom>
          <a:noFill/>
        </p:spPr>
        <p:txBody>
          <a:bodyPr wrap="square" rtlCol="0">
            <a:spAutoFit/>
          </a:bodyPr>
          <a:lstStyle/>
          <a:p>
            <a:r>
              <a:rPr lang="es-ES" dirty="0"/>
              <a:t>En este otro cuadro selecciona “Just Me”</a:t>
            </a:r>
          </a:p>
        </p:txBody>
      </p:sp>
      <p:pic>
        <p:nvPicPr>
          <p:cNvPr id="3" name="Imagen 2">
            <a:extLst>
              <a:ext uri="{FF2B5EF4-FFF2-40B4-BE49-F238E27FC236}">
                <a16:creationId xmlns:a16="http://schemas.microsoft.com/office/drawing/2014/main" id="{734EAF9F-4A72-4CB9-A827-90721C9B8E80}"/>
              </a:ext>
            </a:extLst>
          </p:cNvPr>
          <p:cNvPicPr>
            <a:picLocks noChangeAspect="1"/>
          </p:cNvPicPr>
          <p:nvPr/>
        </p:nvPicPr>
        <p:blipFill>
          <a:blip r:embed="rId3"/>
          <a:stretch>
            <a:fillRect/>
          </a:stretch>
        </p:blipFill>
        <p:spPr>
          <a:xfrm>
            <a:off x="2699792" y="2858228"/>
            <a:ext cx="4752528" cy="3696410"/>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DF7053FC-33A2-4332-8B3F-52544EE25F6E}"/>
              </a:ext>
            </a:extLst>
          </p:cNvPr>
          <p:cNvPicPr>
            <a:picLocks noChangeAspect="1"/>
          </p:cNvPicPr>
          <p:nvPr/>
        </p:nvPicPr>
        <p:blipFill>
          <a:blip r:embed="rId3"/>
          <a:stretch>
            <a:fillRect/>
          </a:stretch>
        </p:blipFill>
        <p:spPr>
          <a:xfrm>
            <a:off x="395536" y="2479701"/>
            <a:ext cx="4997748" cy="3887137"/>
          </a:xfrm>
          <a:prstGeom prst="rect">
            <a:avLst/>
          </a:prstGeom>
        </p:spPr>
      </p:pic>
      <p:sp>
        <p:nvSpPr>
          <p:cNvPr id="7" name="CuadroTexto 6">
            <a:extLst>
              <a:ext uri="{FF2B5EF4-FFF2-40B4-BE49-F238E27FC236}">
                <a16:creationId xmlns:a16="http://schemas.microsoft.com/office/drawing/2014/main" id="{1A70D237-CEE2-414A-8C07-6D25FA272B37}"/>
              </a:ext>
            </a:extLst>
          </p:cNvPr>
          <p:cNvSpPr txBox="1"/>
          <p:nvPr/>
        </p:nvSpPr>
        <p:spPr>
          <a:xfrm>
            <a:off x="5796136" y="2445602"/>
            <a:ext cx="2808312" cy="2862322"/>
          </a:xfrm>
          <a:prstGeom prst="rect">
            <a:avLst/>
          </a:prstGeom>
          <a:noFill/>
        </p:spPr>
        <p:txBody>
          <a:bodyPr wrap="square" rtlCol="0">
            <a:spAutoFit/>
          </a:bodyPr>
          <a:lstStyle/>
          <a:p>
            <a:pPr algn="just"/>
            <a:r>
              <a:rPr lang="es-ES"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2894410" y="3876763"/>
            <a:ext cx="2901726" cy="848381"/>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546B00B-767B-4627-9C1A-4F69DABACD24}"/>
              </a:ext>
            </a:extLst>
          </p:cNvPr>
          <p:cNvPicPr>
            <a:picLocks noChangeAspect="1"/>
          </p:cNvPicPr>
          <p:nvPr/>
        </p:nvPicPr>
        <p:blipFill>
          <a:blip r:embed="rId3"/>
          <a:stretch>
            <a:fillRect/>
          </a:stretch>
        </p:blipFill>
        <p:spPr>
          <a:xfrm>
            <a:off x="260647" y="2204864"/>
            <a:ext cx="5688632" cy="4424492"/>
          </a:xfrm>
          <a:prstGeom prst="rect">
            <a:avLst/>
          </a:prstGeom>
        </p:spPr>
      </p:pic>
      <p:sp>
        <p:nvSpPr>
          <p:cNvPr id="6" name="CuadroTexto 5">
            <a:extLst>
              <a:ext uri="{FF2B5EF4-FFF2-40B4-BE49-F238E27FC236}">
                <a16:creationId xmlns:a16="http://schemas.microsoft.com/office/drawing/2014/main" id="{21D47D50-4471-4801-989B-2F0138CD92A0}"/>
              </a:ext>
            </a:extLst>
          </p:cNvPr>
          <p:cNvSpPr txBox="1"/>
          <p:nvPr/>
        </p:nvSpPr>
        <p:spPr>
          <a:xfrm>
            <a:off x="6354687" y="2204864"/>
            <a:ext cx="2582758" cy="2308324"/>
          </a:xfrm>
          <a:prstGeom prst="rect">
            <a:avLst/>
          </a:prstGeom>
          <a:noFill/>
        </p:spPr>
        <p:txBody>
          <a:bodyPr wrap="none" rtlCol="0">
            <a:spAutoFit/>
          </a:bodyPr>
          <a:lstStyle/>
          <a:p>
            <a:r>
              <a:rPr lang="es-ES" dirty="0"/>
              <a:t>Marca esta casilla si no</a:t>
            </a:r>
          </a:p>
          <a:p>
            <a:r>
              <a:rPr lang="es-ES" dirty="0"/>
              <a:t>lo está y después haz</a:t>
            </a:r>
          </a:p>
          <a:p>
            <a:r>
              <a:rPr lang="es-ES" dirty="0" err="1"/>
              <a:t>click</a:t>
            </a:r>
            <a:r>
              <a:rPr lang="es-ES" dirty="0"/>
              <a:t> en </a:t>
            </a:r>
            <a:r>
              <a:rPr lang="es-ES" i="1" dirty="0" err="1">
                <a:solidFill>
                  <a:schemeClr val="tx1">
                    <a:lumMod val="95000"/>
                    <a:lumOff val="5000"/>
                  </a:schemeClr>
                </a:solidFill>
              </a:rPr>
              <a:t>Install</a:t>
            </a:r>
            <a:r>
              <a:rPr lang="es-ES" dirty="0"/>
              <a:t>.</a:t>
            </a:r>
          </a:p>
          <a:p>
            <a:endParaRPr lang="es-ES" dirty="0"/>
          </a:p>
          <a:p>
            <a:r>
              <a:rPr lang="es-ES" dirty="0"/>
              <a:t>El proceso llevará unos</a:t>
            </a:r>
          </a:p>
          <a:p>
            <a:r>
              <a:rPr lang="es-ES" dirty="0"/>
              <a:t>minutos. Al finalizar ya </a:t>
            </a:r>
          </a:p>
          <a:p>
            <a:r>
              <a:rPr lang="es-ES" dirty="0"/>
              <a:t>tenemos Python en</a:t>
            </a:r>
          </a:p>
          <a:p>
            <a:r>
              <a:rPr lang="es-ES"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3563888" y="2996952"/>
            <a:ext cx="2790799" cy="174193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91BAC90D-4CAA-4A12-B3D9-0C3B1A077871}"/>
              </a:ext>
            </a:extLst>
          </p:cNvPr>
          <p:cNvSpPr txBox="1"/>
          <p:nvPr/>
        </p:nvSpPr>
        <p:spPr>
          <a:xfrm>
            <a:off x="2051720" y="2758171"/>
            <a:ext cx="184731" cy="369332"/>
          </a:xfrm>
          <a:prstGeom prst="rect">
            <a:avLst/>
          </a:prstGeom>
          <a:noFill/>
        </p:spPr>
        <p:txBody>
          <a:bodyPr wrap="none" rtlCol="0">
            <a:spAutoFit/>
          </a:bodyPr>
          <a:lstStyle/>
          <a:p>
            <a:endParaRPr lang="es-ES" dirty="0"/>
          </a:p>
        </p:txBody>
      </p:sp>
      <p:sp>
        <p:nvSpPr>
          <p:cNvPr id="6" name="Rectángulo 5">
            <a:extLst>
              <a:ext uri="{FF2B5EF4-FFF2-40B4-BE49-F238E27FC236}">
                <a16:creationId xmlns:a16="http://schemas.microsoft.com/office/drawing/2014/main" id="{D279566B-55F9-4A0D-89E3-C6BAFC733DAD}"/>
              </a:ext>
            </a:extLst>
          </p:cNvPr>
          <p:cNvSpPr/>
          <p:nvPr/>
        </p:nvSpPr>
        <p:spPr>
          <a:xfrm>
            <a:off x="5157192" y="2636912"/>
            <a:ext cx="3870176" cy="923330"/>
          </a:xfrm>
          <a:prstGeom prst="rect">
            <a:avLst/>
          </a:prstGeom>
        </p:spPr>
        <p:txBody>
          <a:bodyPr wrap="square">
            <a:spAutoFit/>
          </a:bodyPr>
          <a:lstStyle/>
          <a:p>
            <a:pPr algn="ctr"/>
            <a:r>
              <a:rPr lang="es-ES"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72968"/>
            <a:ext cx="4621434" cy="3109539"/>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1403648" y="5965591"/>
            <a:ext cx="5040560" cy="307777"/>
          </a:xfrm>
          <a:prstGeom prst="rect">
            <a:avLst/>
          </a:prstGeom>
          <a:noFill/>
        </p:spPr>
        <p:txBody>
          <a:bodyPr wrap="square" rtlCol="0">
            <a:spAutoFit/>
          </a:bodyPr>
          <a:lstStyle/>
          <a:p>
            <a:r>
              <a:rPr lang="es-ES" sz="140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499800" y="2696310"/>
            <a:ext cx="1224136" cy="246527"/>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5940152" y="2276872"/>
            <a:ext cx="2952329" cy="2308324"/>
          </a:xfrm>
          <a:prstGeom prst="rect">
            <a:avLst/>
          </a:prstGeom>
          <a:noFill/>
        </p:spPr>
        <p:txBody>
          <a:bodyPr wrap="square" rtlCol="0">
            <a:spAutoFit/>
          </a:bodyPr>
          <a:lstStyle/>
          <a:p>
            <a:r>
              <a:rPr lang="es-ES" dirty="0"/>
              <a:t>Ve a la carpeta en la que instaló Python, y dentro de ella a la carpeta Scripts.</a:t>
            </a:r>
          </a:p>
          <a:p>
            <a:r>
              <a:rPr lang="es-ES" dirty="0"/>
              <a:t>Selecciona con el botón derecho del ratón el fichero que se llama idle y después Enviar a Escritorio.</a:t>
            </a:r>
          </a:p>
        </p:txBody>
      </p:sp>
      <p:pic>
        <p:nvPicPr>
          <p:cNvPr id="8" name="Imagen 7">
            <a:extLst>
              <a:ext uri="{FF2B5EF4-FFF2-40B4-BE49-F238E27FC236}">
                <a16:creationId xmlns:a16="http://schemas.microsoft.com/office/drawing/2014/main" id="{2425EEBC-FB26-4184-B33A-F954E0A3DEE4}"/>
              </a:ext>
            </a:extLst>
          </p:cNvPr>
          <p:cNvPicPr>
            <a:picLocks noChangeAspect="1"/>
          </p:cNvPicPr>
          <p:nvPr/>
        </p:nvPicPr>
        <p:blipFill>
          <a:blip r:embed="rId3"/>
          <a:stretch>
            <a:fillRect/>
          </a:stretch>
        </p:blipFill>
        <p:spPr>
          <a:xfrm>
            <a:off x="251519" y="2265748"/>
            <a:ext cx="5328592" cy="3713867"/>
          </a:xfrm>
          <a:prstGeom prst="rect">
            <a:avLst/>
          </a:prstGeom>
        </p:spPr>
      </p:pic>
    </p:spTree>
    <p:extLst>
      <p:ext uri="{BB962C8B-B14F-4D97-AF65-F5344CB8AC3E}">
        <p14:creationId xmlns:p14="http://schemas.microsoft.com/office/powerpoint/2010/main" val="200581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6" name="Imagen 5">
            <a:extLst>
              <a:ext uri="{FF2B5EF4-FFF2-40B4-BE49-F238E27FC236}">
                <a16:creationId xmlns:a16="http://schemas.microsoft.com/office/drawing/2014/main" id="{05689205-29EF-4C4C-B3E9-435D652B7CDE}"/>
              </a:ext>
            </a:extLst>
          </p:cNvPr>
          <p:cNvPicPr>
            <a:picLocks noChangeAspect="1"/>
          </p:cNvPicPr>
          <p:nvPr/>
        </p:nvPicPr>
        <p:blipFill>
          <a:blip r:embed="rId3"/>
          <a:stretch>
            <a:fillRect/>
          </a:stretch>
        </p:blipFill>
        <p:spPr>
          <a:xfrm>
            <a:off x="4696549" y="2185709"/>
            <a:ext cx="4084987" cy="4348927"/>
          </a:xfrm>
          <a:prstGeom prst="rect">
            <a:avLst/>
          </a:prstGeom>
        </p:spPr>
      </p:pic>
      <p:sp>
        <p:nvSpPr>
          <p:cNvPr id="10" name="CuadroTexto 9">
            <a:extLst>
              <a:ext uri="{FF2B5EF4-FFF2-40B4-BE49-F238E27FC236}">
                <a16:creationId xmlns:a16="http://schemas.microsoft.com/office/drawing/2014/main" id="{1E070A7C-BFBF-4AF1-BFE3-181679AD0E68}"/>
              </a:ext>
            </a:extLst>
          </p:cNvPr>
          <p:cNvSpPr txBox="1"/>
          <p:nvPr/>
        </p:nvSpPr>
        <p:spPr>
          <a:xfrm>
            <a:off x="362464" y="6119718"/>
            <a:ext cx="4464496" cy="523220"/>
          </a:xfrm>
          <a:prstGeom prst="rect">
            <a:avLst/>
          </a:prstGeom>
          <a:noFill/>
        </p:spPr>
        <p:txBody>
          <a:bodyPr wrap="square" rtlCol="0">
            <a:spAutoFit/>
          </a:bodyPr>
          <a:lstStyle/>
          <a:p>
            <a:r>
              <a:rPr lang="es-ES" sz="1400" dirty="0"/>
              <a:t>Haz doble </a:t>
            </a:r>
            <a:r>
              <a:rPr lang="es-ES" sz="1400" dirty="0" err="1"/>
              <a:t>click</a:t>
            </a:r>
            <a:r>
              <a:rPr lang="es-ES" sz="1400" dirty="0"/>
              <a:t> en el icono </a:t>
            </a:r>
            <a:r>
              <a:rPr lang="es-ES" sz="1400" i="1" dirty="0"/>
              <a:t>idle</a:t>
            </a:r>
            <a:r>
              <a:rPr lang="es-ES" sz="14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4"/>
          <a:stretch>
            <a:fillRect/>
          </a:stretch>
        </p:blipFill>
        <p:spPr>
          <a:xfrm>
            <a:off x="467544" y="2378532"/>
            <a:ext cx="1800200" cy="3485494"/>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Descargar los materiales del curso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8892481" cy="923330"/>
          </a:xfrm>
          <a:prstGeom prst="rect">
            <a:avLst/>
          </a:prstGeom>
          <a:noFill/>
        </p:spPr>
        <p:txBody>
          <a:bodyPr wrap="square" rtlCol="0">
            <a:spAutoFit/>
          </a:bodyPr>
          <a:lstStyle/>
          <a:p>
            <a:r>
              <a:rPr lang="es-ES" dirty="0"/>
              <a:t>Abre la página web </a:t>
            </a:r>
            <a:r>
              <a:rPr lang="es-ES" dirty="0">
                <a:hlinkClick r:id="rId3"/>
              </a:rPr>
              <a:t>https://github.com/jgalgarra/introprogpython</a:t>
            </a:r>
            <a:endParaRPr lang="es-ES" dirty="0"/>
          </a:p>
          <a:p>
            <a:endParaRPr lang="es-ES" dirty="0">
              <a:latin typeface="Lucida Console" panose="020B0609040504020204" pitchFamily="49" charset="0"/>
            </a:endParaRPr>
          </a:p>
          <a:p>
            <a:endParaRPr lang="es-ES"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395536" y="2852936"/>
            <a:ext cx="5148064" cy="360116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554486" y="5805264"/>
            <a:ext cx="95361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5BCD3C43-512F-42D6-98B1-B73A20DB085A}"/>
              </a:ext>
            </a:extLst>
          </p:cNvPr>
          <p:cNvSpPr txBox="1"/>
          <p:nvPr/>
        </p:nvSpPr>
        <p:spPr>
          <a:xfrm>
            <a:off x="5722842" y="5867980"/>
            <a:ext cx="1851789" cy="369332"/>
          </a:xfrm>
          <a:prstGeom prst="rect">
            <a:avLst/>
          </a:prstGeom>
          <a:noFill/>
        </p:spPr>
        <p:txBody>
          <a:bodyPr wrap="none" rtlCol="0">
            <a:spAutoFit/>
          </a:bodyPr>
          <a:lstStyle/>
          <a:p>
            <a:r>
              <a:rPr lang="es-ES" dirty="0">
                <a:solidFill>
                  <a:srgbClr val="FF0000"/>
                </a:solidFill>
              </a:rPr>
              <a:t>Haz </a:t>
            </a:r>
            <a:r>
              <a:rPr lang="es-ES" dirty="0" err="1">
                <a:solidFill>
                  <a:srgbClr val="FF0000"/>
                </a:solidFill>
              </a:rPr>
              <a:t>click</a:t>
            </a:r>
            <a:r>
              <a:rPr lang="es-ES"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031294" y="2652068"/>
            <a:ext cx="3898805" cy="2006837"/>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08104" y="6021288"/>
            <a:ext cx="214738" cy="313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228184" y="5087064"/>
            <a:ext cx="1736373" cy="369332"/>
          </a:xfrm>
          <a:prstGeom prst="rect">
            <a:avLst/>
          </a:prstGeom>
          <a:noFill/>
        </p:spPr>
        <p:txBody>
          <a:bodyPr wrap="none" rtlCol="0">
            <a:spAutoFit/>
          </a:bodyPr>
          <a:lstStyle/>
          <a:p>
            <a:r>
              <a:rPr lang="es-ES"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7380312" y="4509120"/>
            <a:ext cx="0" cy="5382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Python Shell como calculadora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3528393" cy="3416320"/>
          </a:xfrm>
          <a:prstGeom prst="rect">
            <a:avLst/>
          </a:prstGeom>
          <a:noFill/>
        </p:spPr>
        <p:txBody>
          <a:bodyPr wrap="square" rtlCol="0">
            <a:spAutoFit/>
          </a:bodyPr>
          <a:lstStyle/>
          <a:p>
            <a:pPr algn="just"/>
            <a:r>
              <a:rPr lang="es-ES" dirty="0"/>
              <a:t>Hay operaciones que requieren usar un paquete software. Como la raíz cuadrada. Para ello hay que importar el paquete con la instrucción </a:t>
            </a:r>
            <a:r>
              <a:rPr lang="es-ES" dirty="0" err="1">
                <a:latin typeface="Lucida Console" panose="020B0609040504020204" pitchFamily="49" charset="0"/>
              </a:rPr>
              <a:t>import</a:t>
            </a:r>
            <a:r>
              <a:rPr lang="es-ES" dirty="0"/>
              <a:t> y luego llamar a la función que realiza la operación.</a:t>
            </a:r>
          </a:p>
          <a:p>
            <a:endParaRPr lang="es-ES" dirty="0"/>
          </a:p>
          <a:p>
            <a:pPr algn="just"/>
            <a:r>
              <a:rPr lang="es-ES" dirty="0"/>
              <a:t>Aquí puedes ver como se calcula la raíz cuadrada de 3 o el logaritmo de 100 en base 10</a:t>
            </a:r>
          </a:p>
          <a:p>
            <a:endParaRPr lang="es-ES" dirty="0">
              <a:latin typeface="Lucida Console" panose="020B0609040504020204" pitchFamily="49" charset="0"/>
            </a:endParaRPr>
          </a:p>
        </p:txBody>
      </p:sp>
      <p:pic>
        <p:nvPicPr>
          <p:cNvPr id="3" name="Imagen 2">
            <a:extLst>
              <a:ext uri="{FF2B5EF4-FFF2-40B4-BE49-F238E27FC236}">
                <a16:creationId xmlns:a16="http://schemas.microsoft.com/office/drawing/2014/main" id="{5EDB7A5A-0A28-404F-A33C-5CE2CC413197}"/>
              </a:ext>
            </a:extLst>
          </p:cNvPr>
          <p:cNvPicPr>
            <a:picLocks noChangeAspect="1"/>
          </p:cNvPicPr>
          <p:nvPr/>
        </p:nvPicPr>
        <p:blipFill>
          <a:blip r:embed="rId3"/>
          <a:stretch>
            <a:fillRect/>
          </a:stretch>
        </p:blipFill>
        <p:spPr>
          <a:xfrm>
            <a:off x="4053635" y="2223909"/>
            <a:ext cx="4602104" cy="3521243"/>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0A8D63F4-4A9C-4201-9367-382D20319F39}"/>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50FAF4C9-1289-47B2-B950-C4B215D072AB}"/>
              </a:ext>
            </a:extLst>
          </p:cNvPr>
          <p:cNvSpPr>
            <a:spLocks noGrp="1"/>
          </p:cNvSpPr>
          <p:nvPr>
            <p:ph type="title"/>
          </p:nvPr>
        </p:nvSpPr>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251519" y="2223909"/>
            <a:ext cx="4104457" cy="3139321"/>
          </a:xfrm>
          <a:prstGeom prst="rect">
            <a:avLst/>
          </a:prstGeom>
          <a:noFill/>
        </p:spPr>
        <p:txBody>
          <a:bodyPr wrap="square" rtlCol="0">
            <a:spAutoFit/>
          </a:bodyPr>
          <a:lstStyle/>
          <a:p>
            <a:pPr algn="just"/>
            <a:r>
              <a:rPr lang="es-ES" dirty="0"/>
              <a:t>Una calculadora es interesante pero no permite ejecutar las mismas acciones una y otra vez. Para eso lo que hacemos es escribir las instrucciones en un fichero de texto al que damos un nombre conveniente. En Python todos los ficheros tienen la extensión .</a:t>
            </a:r>
            <a:r>
              <a:rPr lang="es-ES" dirty="0" err="1"/>
              <a:t>py</a:t>
            </a:r>
            <a:endParaRPr lang="es-ES" dirty="0"/>
          </a:p>
          <a:p>
            <a:pPr algn="just"/>
            <a:endParaRPr lang="es-ES" dirty="0"/>
          </a:p>
          <a:p>
            <a:pPr algn="just"/>
            <a:r>
              <a:rPr lang="es-ES" dirty="0"/>
              <a:t>IDLE trae un editor integrado que usaremos para todos los ejercicios.</a:t>
            </a:r>
          </a:p>
        </p:txBody>
      </p:sp>
      <p:pic>
        <p:nvPicPr>
          <p:cNvPr id="7" name="Imagen 6">
            <a:extLst>
              <a:ext uri="{FF2B5EF4-FFF2-40B4-BE49-F238E27FC236}">
                <a16:creationId xmlns:a16="http://schemas.microsoft.com/office/drawing/2014/main" id="{2D644782-65AA-409F-83DE-B3FBC706E042}"/>
              </a:ext>
            </a:extLst>
          </p:cNvPr>
          <p:cNvPicPr>
            <a:picLocks noChangeAspect="1"/>
          </p:cNvPicPr>
          <p:nvPr/>
        </p:nvPicPr>
        <p:blipFill>
          <a:blip r:embed="rId2"/>
          <a:stretch>
            <a:fillRect/>
          </a:stretch>
        </p:blipFill>
        <p:spPr>
          <a:xfrm>
            <a:off x="4572000" y="2348880"/>
            <a:ext cx="4012335" cy="36720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42095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754326"/>
          </a:xfrm>
          <a:prstGeom prst="rect">
            <a:avLst/>
          </a:prstGeom>
          <a:noFill/>
        </p:spPr>
        <p:txBody>
          <a:bodyPr wrap="square" rtlCol="0">
            <a:spAutoFit/>
          </a:bodyPr>
          <a:lstStyle/>
          <a:p>
            <a:r>
              <a:rPr lang="es-ES" dirty="0"/>
              <a:t>Este es el primer programa que se escribe cuando aprendemos un lenguaje de</a:t>
            </a:r>
          </a:p>
          <a:p>
            <a:pPr algn="just"/>
            <a:r>
              <a:rPr lang="es-ES" dirty="0"/>
              <a:t>programación. Decimos “¡Hola!” al mundo, para que sepan que ya sabemos hacer</a:t>
            </a:r>
          </a:p>
          <a:p>
            <a:r>
              <a:rPr lang="es-ES" dirty="0"/>
              <a:t>algo nuevo. En Python es tan simple como invocar la función </a:t>
            </a:r>
            <a:r>
              <a:rPr lang="es-ES" dirty="0">
                <a:latin typeface="Lucida Console" panose="020B0609040504020204" pitchFamily="49" charset="0"/>
              </a:rPr>
              <a:t>print()</a:t>
            </a:r>
            <a:r>
              <a:rPr lang="es-ES" dirty="0"/>
              <a:t>. </a:t>
            </a:r>
          </a:p>
          <a:p>
            <a:endParaRPr lang="es-ES" dirty="0"/>
          </a:p>
          <a:p>
            <a:r>
              <a:rPr lang="es-ES" dirty="0"/>
              <a:t>Abre el fichero </a:t>
            </a:r>
            <a:r>
              <a:rPr lang="es-ES" dirty="0">
                <a:latin typeface="Lucida Console" panose="020B0609040504020204" pitchFamily="49" charset="0"/>
              </a:rPr>
              <a:t>hello_world.py</a:t>
            </a:r>
            <a:r>
              <a:rPr lang="es-ES" dirty="0"/>
              <a:t>. Haz </a:t>
            </a:r>
            <a:r>
              <a:rPr lang="es-ES" dirty="0" err="1"/>
              <a:t>click</a:t>
            </a:r>
            <a:r>
              <a:rPr lang="es-ES" dirty="0"/>
              <a:t> en Run Module y comprueba el resultado. </a:t>
            </a:r>
          </a:p>
        </p:txBody>
      </p:sp>
      <p:pic>
        <p:nvPicPr>
          <p:cNvPr id="2" name="Imagen 1">
            <a:extLst>
              <a:ext uri="{FF2B5EF4-FFF2-40B4-BE49-F238E27FC236}">
                <a16:creationId xmlns:a16="http://schemas.microsoft.com/office/drawing/2014/main" id="{52A4E97F-9785-44DA-8E70-0C9F10FA7987}"/>
              </a:ext>
            </a:extLst>
          </p:cNvPr>
          <p:cNvPicPr>
            <a:picLocks noChangeAspect="1"/>
          </p:cNvPicPr>
          <p:nvPr/>
        </p:nvPicPr>
        <p:blipFill>
          <a:blip r:embed="rId3"/>
          <a:stretch>
            <a:fillRect/>
          </a:stretch>
        </p:blipFill>
        <p:spPr>
          <a:xfrm>
            <a:off x="1504949" y="4028653"/>
            <a:ext cx="6134100" cy="23526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15666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En programación, una variable es una zona de la memoria en la que se almacena un valor. Cada variable tiene un nombre, que elegimos al crearla y su contenido puede ser de diferentes tipos: un número. una letra, un  texto…</a:t>
            </a:r>
          </a:p>
          <a:p>
            <a:endParaRPr lang="es-ES" dirty="0"/>
          </a:p>
          <a:p>
            <a:r>
              <a:rPr lang="es-ES"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776993"/>
            <a:ext cx="7128792" cy="2308324"/>
          </a:xfrm>
          <a:prstGeom prst="rect">
            <a:avLst/>
          </a:prstGeom>
          <a:noFill/>
        </p:spPr>
        <p:txBody>
          <a:bodyPr wrap="square" rtlCol="0">
            <a:spAutoFit/>
          </a:bodyPr>
          <a:lstStyle/>
          <a:p>
            <a:r>
              <a:rPr lang="es-ES" dirty="0">
                <a:latin typeface="Lucida Console" panose="020B0609040504020204" pitchFamily="49" charset="0"/>
              </a:rPr>
              <a:t>edad = 21                # Número entero</a:t>
            </a:r>
          </a:p>
          <a:p>
            <a:r>
              <a:rPr lang="es-ES" dirty="0">
                <a:latin typeface="Lucida Console" panose="020B0609040504020204" pitchFamily="49" charset="0"/>
              </a:rPr>
              <a:t>peso = 77.6              # Número real</a:t>
            </a:r>
          </a:p>
          <a:p>
            <a:r>
              <a:rPr lang="es-ES">
                <a:latin typeface="Lucida Console" panose="020B0609040504020204" pitchFamily="49" charset="0"/>
              </a:rPr>
              <a:t>comida = “chocolate”       # Caracteres (</a:t>
            </a:r>
            <a:r>
              <a:rPr lang="es-ES" dirty="0" err="1">
                <a:latin typeface="Lucida Console" panose="020B0609040504020204" pitchFamily="49" charset="0"/>
              </a:rPr>
              <a:t>String</a:t>
            </a:r>
            <a:r>
              <a:rPr lang="es-ES" dirty="0">
                <a:latin typeface="Lucida Console" panose="020B0609040504020204" pitchFamily="49" charset="0"/>
              </a:rPr>
              <a:t>)</a:t>
            </a:r>
          </a:p>
          <a:p>
            <a:endParaRPr lang="es-ES" dirty="0">
              <a:latin typeface="Lucida Console" panose="020B0609040504020204" pitchFamily="49" charset="0"/>
            </a:endParaRPr>
          </a:p>
          <a:p>
            <a:r>
              <a:rPr lang="es-ES" dirty="0">
                <a:latin typeface="Lucida Console" panose="020B0609040504020204" pitchFamily="49" charset="0"/>
              </a:rPr>
              <a:t>a = 4</a:t>
            </a:r>
          </a:p>
          <a:p>
            <a:r>
              <a:rPr lang="es-ES" dirty="0">
                <a:latin typeface="Lucida Console" panose="020B0609040504020204" pitchFamily="49" charset="0"/>
              </a:rPr>
              <a:t>b = 5</a:t>
            </a:r>
          </a:p>
          <a:p>
            <a:endParaRPr lang="es-ES" dirty="0">
              <a:latin typeface="Lucida Console" panose="020B0609040504020204" pitchFamily="49" charset="0"/>
            </a:endParaRPr>
          </a:p>
          <a:p>
            <a:r>
              <a:rPr lang="es-ES" dirty="0">
                <a:latin typeface="Lucida Console" panose="020B0609040504020204" pitchFamily="49" charset="0"/>
              </a:rPr>
              <a:t>c = a + b                 # El valor de c es 9</a:t>
            </a:r>
          </a:p>
        </p:txBody>
      </p:sp>
      <p:sp>
        <p:nvSpPr>
          <p:cNvPr id="7" name="Rectángulo 6">
            <a:extLst>
              <a:ext uri="{FF2B5EF4-FFF2-40B4-BE49-F238E27FC236}">
                <a16:creationId xmlns:a16="http://schemas.microsoft.com/office/drawing/2014/main" id="{F1CCA045-4AB0-4957-B752-18847D25E2FF}"/>
              </a:ext>
            </a:extLst>
          </p:cNvPr>
          <p:cNvSpPr/>
          <p:nvPr/>
        </p:nvSpPr>
        <p:spPr>
          <a:xfrm>
            <a:off x="251519" y="6276552"/>
            <a:ext cx="4525598"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variables_0_intro.py</a:t>
            </a:r>
            <a:endParaRPr lang="es-ES" dirty="0"/>
          </a:p>
        </p:txBody>
      </p:sp>
    </p:spTree>
    <p:extLst>
      <p:ext uri="{BB962C8B-B14F-4D97-AF65-F5344CB8AC3E}">
        <p14:creationId xmlns:p14="http://schemas.microsoft.com/office/powerpoint/2010/main" val="2956412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Para poder interactuar con el usuario necesitamos que pueda introducir valores, que almacenamos en variables. Por ejemplo, podemos pedirle el nombre, la edad y la estatura.</a:t>
            </a:r>
          </a:p>
          <a:p>
            <a:endParaRPr lang="es-ES" dirty="0"/>
          </a:p>
          <a:p>
            <a:r>
              <a:rPr lang="es-ES" dirty="0"/>
              <a:t>Para eso usamos la instrucción </a:t>
            </a:r>
            <a:r>
              <a:rPr lang="es-ES" dirty="0">
                <a:latin typeface="Lucida Sans Typewriter" panose="020B0509030504030204" pitchFamily="49" charset="0"/>
              </a:rPr>
              <a:t>input()</a:t>
            </a:r>
            <a:endParaRPr lang="es-ES"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933056"/>
            <a:ext cx="7128792" cy="369332"/>
          </a:xfrm>
          <a:prstGeom prst="rect">
            <a:avLst/>
          </a:prstGeom>
          <a:noFill/>
        </p:spPr>
        <p:txBody>
          <a:bodyPr wrap="square" rtlCol="0">
            <a:spAutoFit/>
          </a:bodyPr>
          <a:lstStyle/>
          <a:p>
            <a:r>
              <a:rPr lang="es-ES" dirty="0" err="1">
                <a:latin typeface="Lucida Console" panose="020B0609040504020204" pitchFamily="49" charset="0"/>
              </a:rPr>
              <a:t>tu_ciudad</a:t>
            </a:r>
            <a:r>
              <a:rPr lang="es-ES"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1691680" y="5253281"/>
            <a:ext cx="5222905"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variables_1_on_lectura.py</a:t>
            </a:r>
            <a:endParaRPr lang="es-ES" dirty="0"/>
          </a:p>
        </p:txBody>
      </p:sp>
    </p:spTree>
    <p:extLst>
      <p:ext uri="{BB962C8B-B14F-4D97-AF65-F5344CB8AC3E}">
        <p14:creationId xmlns:p14="http://schemas.microsoft.com/office/powerpoint/2010/main" val="3279497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923330"/>
          </a:xfrm>
          <a:prstGeom prst="rect">
            <a:avLst/>
          </a:prstGeom>
          <a:noFill/>
        </p:spPr>
        <p:txBody>
          <a:bodyPr wrap="square" rtlCol="0">
            <a:spAutoFit/>
          </a:bodyPr>
          <a:lstStyle/>
          <a:p>
            <a:r>
              <a:rPr lang="es-ES"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123728" y="6005826"/>
            <a:ext cx="4665060"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variables_2_listas.py</a:t>
            </a:r>
            <a:endParaRPr lang="es-ES"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373909" y="3598985"/>
            <a:ext cx="8361155" cy="1630215"/>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Las variables booleanas solo pueden tomar dos valores: </a:t>
            </a:r>
            <a:r>
              <a:rPr lang="es-ES" dirty="0">
                <a:latin typeface="Lucida Sans Typewriter" panose="020B0509030504030204" pitchFamily="49" charset="0"/>
              </a:rPr>
              <a:t>True</a:t>
            </a:r>
            <a:r>
              <a:rPr lang="es-ES" dirty="0"/>
              <a:t> o </a:t>
            </a:r>
            <a:r>
              <a:rPr lang="es-ES" dirty="0">
                <a:latin typeface="Lucida Sans Typewriter" panose="020B0509030504030204" pitchFamily="49" charset="0"/>
              </a:rPr>
              <a:t>False </a:t>
            </a:r>
          </a:p>
          <a:p>
            <a:endParaRPr lang="es-ES" dirty="0"/>
          </a:p>
          <a:p>
            <a:r>
              <a:rPr lang="es-ES" dirty="0"/>
              <a:t>Se emplean para hacer comparaciones. Por ejemplo la expresión </a:t>
            </a:r>
            <a:r>
              <a:rPr lang="es-ES" dirty="0">
                <a:latin typeface="Lucida Sans Typewriter" panose="020B0509030504030204" pitchFamily="49" charset="0"/>
              </a:rPr>
              <a:t>5 &gt; 3 </a:t>
            </a:r>
            <a:r>
              <a:rPr lang="es-ES" dirty="0"/>
              <a:t>es </a:t>
            </a:r>
            <a:r>
              <a:rPr lang="es-ES" dirty="0">
                <a:latin typeface="Lucida Sans Typewriter" panose="020B0509030504030204" pitchFamily="49" charset="0"/>
              </a:rPr>
              <a:t>True</a:t>
            </a:r>
            <a:r>
              <a:rPr lang="es-ES"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r>
              <a:rPr lang="es-ES" dirty="0"/>
              <a:t>Las condiciones booleanas permiten tomar decisiones y hacer que el programa ejecute unas instrucciones u otras. Para eso se usa la construcción </a:t>
            </a:r>
            <a:r>
              <a:rPr lang="es-ES" dirty="0" err="1">
                <a:latin typeface="Lucida Sans Typewriter" panose="020B0509030504030204" pitchFamily="49" charset="0"/>
              </a:rPr>
              <a:t>if</a:t>
            </a:r>
            <a:r>
              <a:rPr lang="es-ES" dirty="0">
                <a:latin typeface="Lucida Sans Typewriter" panose="020B0509030504030204" pitchFamily="49" charset="0"/>
              </a:rPr>
              <a:t> … </a:t>
            </a:r>
            <a:r>
              <a:rPr lang="es-ES" dirty="0" err="1">
                <a:latin typeface="Lucida Sans Typewriter" panose="020B0509030504030204" pitchFamily="49" charset="0"/>
              </a:rPr>
              <a:t>else</a:t>
            </a:r>
            <a:endParaRPr lang="es-ES" dirty="0">
              <a:latin typeface="Lucida Sans Typewriter" panose="020B0509030504030204" pitchFamily="49" charset="0"/>
            </a:endParaRPr>
          </a:p>
          <a:p>
            <a:endParaRPr lang="es-ES" dirty="0"/>
          </a:p>
          <a:p>
            <a:pPr lvl="1"/>
            <a:r>
              <a:rPr lang="es-ES" dirty="0" err="1">
                <a:latin typeface="Lucida Sans Typewriter" panose="020B0509030504030204" pitchFamily="49" charset="0"/>
              </a:rPr>
              <a:t>if</a:t>
            </a:r>
            <a:r>
              <a:rPr lang="es-ES" dirty="0">
                <a:latin typeface="Lucida Sans Typewriter" panose="020B0509030504030204" pitchFamily="49" charset="0"/>
              </a:rPr>
              <a:t> ( a &gt; b ): </a:t>
            </a:r>
          </a:p>
          <a:p>
            <a:pPr lvl="1"/>
            <a:r>
              <a:rPr lang="es-ES" dirty="0">
                <a:latin typeface="Lucida Sans Typewriter" panose="020B0509030504030204" pitchFamily="49" charset="0"/>
              </a:rPr>
              <a:t>    print(“La variable a es mayor que b”)</a:t>
            </a:r>
          </a:p>
          <a:p>
            <a:pPr lvl="1"/>
            <a:r>
              <a:rPr lang="es-ES" dirty="0" err="1">
                <a:latin typeface="Lucida Sans Typewriter" panose="020B0509030504030204" pitchFamily="49" charset="0"/>
              </a:rPr>
              <a:t>else</a:t>
            </a:r>
            <a:r>
              <a:rPr lang="es-ES" dirty="0">
                <a:latin typeface="Lucida Sans Typewriter" panose="020B0509030504030204" pitchFamily="49" charset="0"/>
              </a:rPr>
              <a:t>:</a:t>
            </a:r>
          </a:p>
          <a:p>
            <a:pPr lvl="1"/>
            <a:r>
              <a:rPr lang="es-ES" dirty="0">
                <a:latin typeface="Lucida Sans Typewriter" panose="020B0509030504030204" pitchFamily="49" charset="0"/>
              </a:rPr>
              <a:t>    print(“La variable a no es mayor que b”)</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1691680" y="5877272"/>
            <a:ext cx="5083443"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variables_3_booleanas.py</a:t>
            </a:r>
            <a:endParaRPr lang="es-ES" dirty="0"/>
          </a:p>
        </p:txBody>
      </p:sp>
    </p:spTree>
    <p:extLst>
      <p:ext uri="{BB962C8B-B14F-4D97-AF65-F5344CB8AC3E}">
        <p14:creationId xmlns:p14="http://schemas.microsoft.com/office/powerpoint/2010/main" val="297426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636912"/>
            <a:ext cx="2728196" cy="3475021"/>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251519" y="2551832"/>
            <a:ext cx="5040561" cy="923330"/>
          </a:xfrm>
          <a:prstGeom prst="rect">
            <a:avLst/>
          </a:prstGeom>
          <a:noFill/>
        </p:spPr>
        <p:txBody>
          <a:bodyPr wrap="square" rtlCol="0">
            <a:spAutoFit/>
          </a:bodyPr>
          <a:lstStyle/>
          <a:p>
            <a:pPr algn="just"/>
            <a:r>
              <a:rPr lang="es-ES"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8060892" y="6237312"/>
            <a:ext cx="258634" cy="265008"/>
          </a:xfrm>
          <a:prstGeom prst="rect">
            <a:avLst/>
          </a:prstGeom>
          <a:ln>
            <a:noFill/>
          </a:ln>
        </p:spPr>
      </p:pic>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pPr lvl="1"/>
            <a:r>
              <a:rPr lang="es-ES" dirty="0">
                <a:latin typeface="Lucida Sans Typewriter" panose="020B0509030504030204" pitchFamily="49" charset="0"/>
              </a:rPr>
              <a:t>a = 1                     </a:t>
            </a:r>
          </a:p>
          <a:p>
            <a:pPr lvl="1"/>
            <a:r>
              <a:rPr lang="es-ES" dirty="0" err="1">
                <a:latin typeface="Lucida Sans Typewriter" panose="020B0509030504030204" pitchFamily="49" charset="0"/>
              </a:rPr>
              <a:t>while</a:t>
            </a:r>
            <a:r>
              <a:rPr lang="es-ES" dirty="0">
                <a:latin typeface="Lucida Sans Typewriter" panose="020B0509030504030204" pitchFamily="49" charset="0"/>
              </a:rPr>
              <a:t> ( a &lt;  7 ):        # Este bucle se repetirá hasta</a:t>
            </a:r>
          </a:p>
          <a:p>
            <a:pPr lvl="1"/>
            <a:r>
              <a:rPr lang="es-ES" dirty="0">
                <a:latin typeface="Lucida Sans Typewriter" panose="020B0509030504030204" pitchFamily="49" charset="0"/>
              </a:rPr>
              <a:t>   a = a + 1             # que la variable a valga 7</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r>
              <a:rPr lang="es-ES" dirty="0">
                <a:latin typeface="Lucida Sans Typewriter" panose="020B0509030504030204" pitchFamily="49" charset="0"/>
              </a:rPr>
              <a:t># Este otro bucle recorre todos los elementos de la lista</a:t>
            </a:r>
          </a:p>
          <a:p>
            <a:pPr lvl="1"/>
            <a:r>
              <a:rPr lang="es-ES" dirty="0" err="1">
                <a:latin typeface="Lucida Sans Typewriter" panose="020B0509030504030204" pitchFamily="49" charset="0"/>
              </a:rPr>
              <a:t>for</a:t>
            </a:r>
            <a:r>
              <a:rPr lang="es-ES" dirty="0">
                <a:latin typeface="Lucida Sans Typewriter" panose="020B0509030504030204" pitchFamily="49" charset="0"/>
              </a:rPr>
              <a:t> j in [“</a:t>
            </a:r>
            <a:r>
              <a:rPr lang="es-ES" dirty="0" err="1">
                <a:latin typeface="Lucida Sans Typewriter" panose="020B0509030504030204" pitchFamily="49" charset="0"/>
              </a:rPr>
              <a:t>a”,”e”,”i</a:t>
            </a:r>
            <a:r>
              <a:rPr lang="es-ES" dirty="0">
                <a:latin typeface="Lucida Sans Typewriter" panose="020B0509030504030204" pitchFamily="49" charset="0"/>
              </a:rPr>
              <a:t>”]:</a:t>
            </a:r>
          </a:p>
          <a:p>
            <a:pPr lvl="1"/>
            <a:r>
              <a:rPr lang="es-ES"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2914219" y="6196662"/>
            <a:ext cx="2991525" cy="369332"/>
          </a:xfrm>
          <a:prstGeom prst="rect">
            <a:avLst/>
          </a:prstGeom>
        </p:spPr>
        <p:txBody>
          <a:bodyPr wrap="none">
            <a:spAutoFit/>
          </a:bodyPr>
          <a:lstStyle/>
          <a:p>
            <a:r>
              <a:rPr lang="es-ES" dirty="0"/>
              <a:t>Abre el fichero </a:t>
            </a:r>
            <a:r>
              <a:rPr lang="es-ES" dirty="0">
                <a:latin typeface="Lucida Console" panose="020B0609040504020204" pitchFamily="49" charset="0"/>
              </a:rPr>
              <a:t>bucles.py</a:t>
            </a:r>
            <a:endParaRPr lang="es-ES" dirty="0"/>
          </a:p>
        </p:txBody>
      </p:sp>
    </p:spTree>
    <p:extLst>
      <p:ext uri="{BB962C8B-B14F-4D97-AF65-F5344CB8AC3E}">
        <p14:creationId xmlns:p14="http://schemas.microsoft.com/office/powerpoint/2010/main" val="2577026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923330"/>
          </a:xfrm>
          <a:prstGeom prst="rect">
            <a:avLst/>
          </a:prstGeom>
          <a:noFill/>
        </p:spPr>
        <p:txBody>
          <a:bodyPr wrap="square" rtlCol="0">
            <a:spAutoFit/>
          </a:bodyPr>
          <a:lstStyle/>
          <a:p>
            <a:pPr lvl="1"/>
            <a:r>
              <a:rPr lang="es-ES" dirty="0">
                <a:latin typeface="Lucida Sans Typewriter" panose="020B0509030504030204" pitchFamily="49" charset="0"/>
              </a:rPr>
              <a:t>hipotenusa_1 = math.sqrt(cateto_a**2+cateto_b**2)</a:t>
            </a:r>
          </a:p>
          <a:p>
            <a:pPr lvl="1"/>
            <a:r>
              <a:rPr lang="es-ES" dirty="0">
                <a:latin typeface="Lucida Sans Typewriter" panose="020B0509030504030204" pitchFamily="49" charset="0"/>
              </a:rPr>
              <a:t>hipotenusa_2 = math.sqrt(</a:t>
            </a:r>
            <a:r>
              <a:rPr lang="es-ES" dirty="0" err="1">
                <a:latin typeface="Lucida Sans Typewriter" panose="020B0509030504030204" pitchFamily="49" charset="0"/>
              </a:rPr>
              <a:t>cateto_c</a:t>
            </a:r>
            <a:r>
              <a:rPr lang="es-ES" dirty="0">
                <a:latin typeface="Lucida Sans Typewriter" panose="020B0509030504030204" pitchFamily="49" charset="0"/>
              </a:rPr>
              <a:t>**2+cateto_d**2)</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734092" y="6409982"/>
            <a:ext cx="3409908" cy="369332"/>
          </a:xfrm>
          <a:prstGeom prst="rect">
            <a:avLst/>
          </a:prstGeom>
        </p:spPr>
        <p:txBody>
          <a:bodyPr wrap="none">
            <a:spAutoFit/>
          </a:bodyPr>
          <a:lstStyle/>
          <a:p>
            <a:r>
              <a:rPr lang="es-ES" dirty="0"/>
              <a:t>Abre el fichero </a:t>
            </a:r>
            <a:r>
              <a:rPr lang="es-ES" dirty="0">
                <a:latin typeface="Lucida Console" panose="020B0609040504020204" pitchFamily="49" charset="0"/>
              </a:rPr>
              <a:t>funciones.py</a:t>
            </a:r>
            <a:endParaRPr lang="es-ES"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623972" y="3810813"/>
            <a:ext cx="530915" cy="369332"/>
          </a:xfrm>
          <a:prstGeom prst="rect">
            <a:avLst/>
          </a:prstGeom>
          <a:noFill/>
        </p:spPr>
        <p:txBody>
          <a:bodyPr wrap="none" rtlCol="0">
            <a:spAutoFit/>
          </a:bodyPr>
          <a:lstStyle/>
          <a:p>
            <a:r>
              <a:rPr lang="es-ES"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8001" y="4503311"/>
            <a:ext cx="8712969" cy="2585323"/>
          </a:xfrm>
          <a:prstGeom prst="rect">
            <a:avLst/>
          </a:prstGeom>
          <a:noFill/>
        </p:spPr>
        <p:txBody>
          <a:bodyPr wrap="square" rtlCol="0">
            <a:spAutoFit/>
          </a:bodyPr>
          <a:lstStyle/>
          <a:p>
            <a:pPr lvl="1"/>
            <a:r>
              <a:rPr lang="es-ES" dirty="0" err="1">
                <a:latin typeface="Lucida Sans Typewriter" panose="020B0509030504030204" pitchFamily="49" charset="0"/>
              </a:rPr>
              <a:t>def</a:t>
            </a:r>
            <a:r>
              <a:rPr lang="es-ES" dirty="0">
                <a:latin typeface="Lucida Sans Typewriter" panose="020B0509030504030204" pitchFamily="49" charset="0"/>
              </a:rPr>
              <a:t>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ca,cb</a:t>
            </a:r>
            <a:r>
              <a:rPr lang="es-ES" dirty="0">
                <a:latin typeface="Lucida Sans Typewriter" panose="020B0509030504030204" pitchFamily="49" charset="0"/>
              </a:rPr>
              <a:t>):</a:t>
            </a:r>
          </a:p>
          <a:p>
            <a:pPr lvl="1"/>
            <a:r>
              <a:rPr lang="es-ES" dirty="0">
                <a:latin typeface="Lucida Sans Typewriter" panose="020B0509030504030204" pitchFamily="49" charset="0"/>
              </a:rPr>
              <a:t>    hip = </a:t>
            </a:r>
            <a:r>
              <a:rPr lang="es-ES" dirty="0" err="1">
                <a:latin typeface="Lucida Sans Typewriter" panose="020B0509030504030204" pitchFamily="49" charset="0"/>
              </a:rPr>
              <a:t>math.sqrt</a:t>
            </a:r>
            <a:r>
              <a:rPr lang="es-ES" dirty="0">
                <a:latin typeface="Lucida Sans Typewriter" panose="020B0509030504030204" pitchFamily="49" charset="0"/>
              </a:rPr>
              <a:t>(ca**2+cb**2)</a:t>
            </a:r>
          </a:p>
          <a:p>
            <a:pPr lvl="1"/>
            <a:r>
              <a:rPr lang="es-ES" dirty="0">
                <a:latin typeface="Lucida Sans Typewriter" panose="020B0509030504030204" pitchFamily="49" charset="0"/>
              </a:rPr>
              <a:t>	</a:t>
            </a:r>
            <a:r>
              <a:rPr lang="es-ES" dirty="0" err="1">
                <a:latin typeface="Lucida Sans Typewriter" panose="020B0509030504030204" pitchFamily="49" charset="0"/>
              </a:rPr>
              <a:t>return</a:t>
            </a:r>
            <a:r>
              <a:rPr lang="es-ES" dirty="0">
                <a:latin typeface="Lucida Sans Typewriter" panose="020B0509030504030204" pitchFamily="49" charset="0"/>
              </a:rPr>
              <a:t>(hip)</a:t>
            </a:r>
            <a:br>
              <a:rPr lang="es-ES" dirty="0">
                <a:latin typeface="Lucida Sans Typewriter" panose="020B0509030504030204" pitchFamily="49" charset="0"/>
              </a:rPr>
            </a:br>
            <a:endParaRPr lang="es-ES" dirty="0">
              <a:latin typeface="Lucida Sans Typewriter" panose="020B0509030504030204" pitchFamily="49" charset="0"/>
            </a:endParaRPr>
          </a:p>
          <a:p>
            <a:pPr lvl="1"/>
            <a:r>
              <a:rPr lang="es-ES" dirty="0">
                <a:latin typeface="Lucida Sans Typewriter" panose="020B0509030504030204" pitchFamily="49" charset="0"/>
              </a:rPr>
              <a:t>hipotenusa_1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cateto_a,cateto_a</a:t>
            </a:r>
            <a:r>
              <a:rPr lang="es-ES" dirty="0">
                <a:latin typeface="Lucida Sans Typewriter" panose="020B0509030504030204" pitchFamily="49" charset="0"/>
              </a:rPr>
              <a:t>)</a:t>
            </a:r>
          </a:p>
          <a:p>
            <a:pPr lvl="1"/>
            <a:r>
              <a:rPr lang="es-ES" dirty="0">
                <a:latin typeface="Lucida Sans Typewriter" panose="020B0509030504030204" pitchFamily="49" charset="0"/>
              </a:rPr>
              <a:t>hipotenusa_2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cateto_c,cateto_d</a:t>
            </a:r>
            <a:r>
              <a:rPr lang="es-ES" dirty="0">
                <a:latin typeface="Lucida Sans Typewriter" panose="020B0509030504030204" pitchFamily="49" charset="0"/>
              </a:rPr>
              <a:t>)</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623972" y="5742542"/>
            <a:ext cx="402674" cy="369332"/>
          </a:xfrm>
          <a:prstGeom prst="rect">
            <a:avLst/>
          </a:prstGeom>
          <a:noFill/>
        </p:spPr>
        <p:txBody>
          <a:bodyPr wrap="none" rtlCol="0">
            <a:spAutoFit/>
          </a:bodyPr>
          <a:lstStyle/>
          <a:p>
            <a:r>
              <a:rPr lang="es-ES"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2031325"/>
          </a:xfrm>
          <a:prstGeom prst="rect">
            <a:avLst/>
          </a:prstGeom>
          <a:noFill/>
        </p:spPr>
        <p:txBody>
          <a:bodyPr wrap="square" rtlCol="0">
            <a:spAutoFit/>
          </a:bodyPr>
          <a:lstStyle/>
          <a:p>
            <a:r>
              <a:rPr lang="es-ES" dirty="0"/>
              <a:t>Con todo lo que ya hemos aprendido podemos desarrollar nuestro primer juego. Es muy sencillo, no tiene gráficos ni sonido, ¡pero es el primer juego que vas a desarrollar!</a:t>
            </a:r>
          </a:p>
          <a:p>
            <a:endParaRPr lang="es-ES" dirty="0"/>
          </a:p>
          <a:p>
            <a:r>
              <a:rPr lang="es-ES" dirty="0"/>
              <a:t>La máquina pensará un número secreto entre 1 y 100 y el jugador tendrá que adivinarlo. Gana el que lo consiga con menos intentos.</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1579010" y="6381328"/>
            <a:ext cx="5920210" cy="369332"/>
          </a:xfrm>
          <a:prstGeom prst="rect">
            <a:avLst/>
          </a:prstGeom>
        </p:spPr>
        <p:txBody>
          <a:bodyPr wrap="none">
            <a:spAutoFit/>
          </a:bodyPr>
          <a:lstStyle/>
          <a:p>
            <a:r>
              <a:rPr lang="es-ES" dirty="0"/>
              <a:t>Abre el fichero </a:t>
            </a:r>
            <a:r>
              <a:rPr lang="es-ES" dirty="0">
                <a:latin typeface="Lucida Console" panose="020B0609040504020204" pitchFamily="49" charset="0"/>
              </a:rPr>
              <a:t>adivina_el_numero_esqueleto.py</a:t>
            </a:r>
            <a:endParaRPr lang="es-ES"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52" y="4159281"/>
            <a:ext cx="5889468" cy="2007328"/>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3416320"/>
          </a:xfrm>
          <a:prstGeom prst="rect">
            <a:avLst/>
          </a:prstGeom>
          <a:noFill/>
        </p:spPr>
        <p:txBody>
          <a:bodyPr wrap="square" rtlCol="0">
            <a:spAutoFit/>
          </a:bodyPr>
          <a:lstStyle/>
          <a:p>
            <a:r>
              <a:rPr lang="es-ES" dirty="0"/>
              <a:t>Los videojuegos actuales tienen unos efectos sonoros que no tienen nada que envidiar a los de las grandes producciones de Hollywood. Sin embargo, hubo una época en la que la capacidad del hardware era muy limitada y sólo se podían producir </a:t>
            </a:r>
            <a:r>
              <a:rPr lang="es-ES" dirty="0" err="1"/>
              <a:t>beeps</a:t>
            </a:r>
            <a:r>
              <a:rPr lang="es-ES" dirty="0"/>
              <a:t>.</a:t>
            </a:r>
          </a:p>
          <a:p>
            <a:endParaRPr lang="es-ES" dirty="0"/>
          </a:p>
          <a:p>
            <a:r>
              <a:rPr lang="es-ES" dirty="0"/>
              <a:t>Los sintetizadores primitivos solo dejaban indicar la frecuencia y duración y eso daba lugar a lo que se conoce como el sonido 8 bits.</a:t>
            </a:r>
          </a:p>
          <a:p>
            <a:endParaRPr lang="es-ES" dirty="0"/>
          </a:p>
          <a:p>
            <a:r>
              <a:rPr lang="es-ES" dirty="0"/>
              <a:t>Existe una librería en Python que emula este funcionamiento, pero antes vamos a escuchar uno de los grandes clásicos de los 80… </a:t>
            </a:r>
          </a:p>
          <a:p>
            <a:r>
              <a:rPr lang="es-ES" dirty="0"/>
              <a:t> </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2983950" y="6381328"/>
            <a:ext cx="2852063" cy="369332"/>
          </a:xfrm>
          <a:prstGeom prst="rect">
            <a:avLst/>
          </a:prstGeom>
        </p:spPr>
        <p:txBody>
          <a:bodyPr wrap="none">
            <a:spAutoFit/>
          </a:bodyPr>
          <a:lstStyle/>
          <a:p>
            <a:r>
              <a:rPr lang="es-ES" dirty="0"/>
              <a:t>Abre el fichero </a:t>
            </a:r>
            <a:r>
              <a:rPr lang="es-ES" dirty="0">
                <a:latin typeface="Lucida Console" panose="020B0609040504020204" pitchFamily="49" charset="0"/>
              </a:rPr>
              <a:t>audio.py</a:t>
            </a:r>
            <a:endParaRPr lang="es-ES"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383341" y="5543732"/>
            <a:ext cx="258634" cy="265008"/>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204356" cy="2585323"/>
          </a:xfrm>
          <a:prstGeom prst="rect">
            <a:avLst/>
          </a:prstGeom>
          <a:noFill/>
        </p:spPr>
        <p:txBody>
          <a:bodyPr wrap="square" rtlCol="0">
            <a:spAutoFit/>
          </a:bodyPr>
          <a:lstStyle/>
          <a:p>
            <a:pPr algn="just"/>
            <a:r>
              <a:rPr lang="es-ES" dirty="0"/>
              <a:t>Python dispone de distintos tipos de gráficos. El paquete </a:t>
            </a:r>
            <a:r>
              <a:rPr lang="es-ES" dirty="0" err="1"/>
              <a:t>matplotlib</a:t>
            </a:r>
            <a:r>
              <a:rPr lang="es-ES" dirty="0"/>
              <a:t> permite generar gráficas estáticas.</a:t>
            </a:r>
          </a:p>
          <a:p>
            <a:pPr algn="just"/>
            <a:endParaRPr lang="es-ES" dirty="0"/>
          </a:p>
          <a:p>
            <a:pPr algn="just"/>
            <a:r>
              <a:rPr lang="es-ES"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780202" cy="369332"/>
          </a:xfrm>
          <a:prstGeom prst="rect">
            <a:avLst/>
          </a:prstGeom>
        </p:spPr>
        <p:txBody>
          <a:bodyPr wrap="none">
            <a:spAutoFit/>
          </a:bodyPr>
          <a:lstStyle/>
          <a:p>
            <a:r>
              <a:rPr lang="es-ES" dirty="0"/>
              <a:t>Abre los ficheros </a:t>
            </a:r>
            <a:r>
              <a:rPr lang="es-ES" dirty="0">
                <a:latin typeface="Lucida Console" panose="020B0609040504020204" pitchFamily="49" charset="0"/>
              </a:rPr>
              <a:t>pinta_.....py</a:t>
            </a:r>
            <a:endParaRPr lang="es-ES"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3851920" y="2132857"/>
            <a:ext cx="5005534" cy="373184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804247" cy="369332"/>
          </a:xfrm>
          <a:prstGeom prst="rect">
            <a:avLst/>
          </a:prstGeom>
        </p:spPr>
        <p:txBody>
          <a:bodyPr wrap="none">
            <a:spAutoFit/>
          </a:bodyPr>
          <a:lstStyle/>
          <a:p>
            <a:r>
              <a:rPr lang="es-ES" dirty="0"/>
              <a:t>Abre el ficheros </a:t>
            </a:r>
            <a:r>
              <a:rPr lang="es-ES" dirty="0">
                <a:latin typeface="Lucida Console" panose="020B0609040504020204" pitchFamily="49" charset="0"/>
              </a:rPr>
              <a:t>onda_mágica.py</a:t>
            </a:r>
            <a:endParaRPr lang="es-ES"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251519" y="2348880"/>
            <a:ext cx="5328593" cy="1754326"/>
          </a:xfrm>
          <a:prstGeom prst="rect">
            <a:avLst/>
          </a:prstGeom>
          <a:noFill/>
        </p:spPr>
        <p:txBody>
          <a:bodyPr wrap="square" rtlCol="0">
            <a:spAutoFit/>
          </a:bodyPr>
          <a:lstStyle/>
          <a:p>
            <a:pPr algn="just"/>
            <a:r>
              <a:rPr lang="es-ES" dirty="0"/>
              <a:t>Un matemático francés del siglo XIX descubrió que cualquier forma de onda puede conseguirse sumando funciones </a:t>
            </a:r>
            <a:r>
              <a:rPr lang="es-ES" dirty="0" err="1"/>
              <a:t>sen</a:t>
            </a:r>
            <a:r>
              <a:rPr lang="es-ES"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5934" y="2279562"/>
            <a:ext cx="2514600" cy="2838450"/>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5868144" y="5445224"/>
            <a:ext cx="3044423" cy="369332"/>
          </a:xfrm>
          <a:prstGeom prst="rect">
            <a:avLst/>
          </a:prstGeom>
          <a:noFill/>
        </p:spPr>
        <p:txBody>
          <a:bodyPr wrap="none" rtlCol="0">
            <a:spAutoFit/>
          </a:bodyPr>
          <a:lstStyle/>
          <a:p>
            <a:r>
              <a:rPr lang="es-ES"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780420" cy="2031325"/>
          </a:xfrm>
          <a:prstGeom prst="rect">
            <a:avLst/>
          </a:prstGeom>
          <a:noFill/>
        </p:spPr>
        <p:txBody>
          <a:bodyPr wrap="square" rtlCol="0">
            <a:spAutoFit/>
          </a:bodyPr>
          <a:lstStyle/>
          <a:p>
            <a:pPr algn="just"/>
            <a:r>
              <a:rPr lang="es-ES" dirty="0"/>
              <a:t>Los gráficos estáticos son interesantes pero, ¡resultan mucho más divertidos los animados!.</a:t>
            </a:r>
          </a:p>
          <a:p>
            <a:pPr algn="just"/>
            <a:endParaRPr lang="es-ES" dirty="0"/>
          </a:p>
          <a:p>
            <a:pPr algn="just"/>
            <a:r>
              <a:rPr lang="es-ES" dirty="0"/>
              <a:t>Eso lo podemos conseguir con las funciones de animación de </a:t>
            </a:r>
            <a:r>
              <a:rPr lang="es-ES" dirty="0" err="1"/>
              <a:t>matplotlib</a:t>
            </a:r>
            <a:r>
              <a:rPr lang="es-ES"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2409634" cy="369332"/>
          </a:xfrm>
          <a:prstGeom prst="rect">
            <a:avLst/>
          </a:prstGeom>
        </p:spPr>
        <p:txBody>
          <a:bodyPr wrap="none">
            <a:spAutoFit/>
          </a:bodyPr>
          <a:lstStyle/>
          <a:p>
            <a:r>
              <a:rPr lang="es-ES" dirty="0"/>
              <a:t>Abre </a:t>
            </a:r>
            <a:r>
              <a:rPr lang="es-ES" dirty="0">
                <a:latin typeface="Lucida Console" panose="020B0609040504020204" pitchFamily="49" charset="0"/>
              </a:rPr>
              <a:t>animacion.py</a:t>
            </a:r>
            <a:endParaRPr lang="es-ES"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4554486" y="2213646"/>
            <a:ext cx="4232987" cy="3942876"/>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1691680" y="6373888"/>
            <a:ext cx="5492991" cy="369332"/>
          </a:xfrm>
          <a:prstGeom prst="rect">
            <a:avLst/>
          </a:prstGeom>
        </p:spPr>
        <p:txBody>
          <a:bodyPr wrap="square">
            <a:spAutoFit/>
          </a:bodyPr>
          <a:lstStyle/>
          <a:p>
            <a:r>
              <a:rPr lang="es-ES" dirty="0">
                <a:hlinkClick r:id="rId4"/>
              </a:rPr>
              <a:t>https://matplotlib.org/api/animation_api.html</a:t>
            </a:r>
            <a:endParaRPr lang="es-ES" dirty="0"/>
          </a:p>
        </p:txBody>
      </p:sp>
    </p:spTree>
    <p:extLst>
      <p:ext uri="{BB962C8B-B14F-4D97-AF65-F5344CB8AC3E}">
        <p14:creationId xmlns:p14="http://schemas.microsoft.com/office/powerpoint/2010/main" val="1507210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754326"/>
          </a:xfrm>
          <a:prstGeom prst="rect">
            <a:avLst/>
          </a:prstGeom>
          <a:noFill/>
        </p:spPr>
        <p:txBody>
          <a:bodyPr wrap="square" rtlCol="0">
            <a:spAutoFit/>
          </a:bodyPr>
          <a:lstStyle/>
          <a:p>
            <a:pPr algn="just"/>
            <a:r>
              <a:rPr lang="es-ES" dirty="0"/>
              <a:t>La tortuga nació de una idea para enseñar a programar a niños, con un lenguaje que se llamaba PROLOG. Es una flecha que se mueve por la pantalla gráfica según las órdenes que recibe, del tipo “avanza”, “gira”, </a:t>
            </a:r>
            <a:r>
              <a:rPr lang="es-ES" dirty="0" err="1"/>
              <a:t>etc</a:t>
            </a:r>
            <a:r>
              <a:rPr lang="es-ES" dirty="0"/>
              <a:t>…</a:t>
            </a:r>
          </a:p>
          <a:p>
            <a:pPr algn="just"/>
            <a:endParaRPr lang="es-ES" dirty="0"/>
          </a:p>
          <a:p>
            <a:pPr algn="just"/>
            <a:r>
              <a:rPr lang="es-ES"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3943708" cy="369332"/>
          </a:xfrm>
          <a:prstGeom prst="rect">
            <a:avLst/>
          </a:prstGeom>
        </p:spPr>
        <p:txBody>
          <a:bodyPr wrap="none">
            <a:spAutoFit/>
          </a:bodyPr>
          <a:lstStyle/>
          <a:p>
            <a:r>
              <a:rPr lang="es-ES" dirty="0"/>
              <a:t>Abre </a:t>
            </a:r>
            <a:r>
              <a:rPr lang="es-ES" dirty="0">
                <a:latin typeface="Lucida Console" panose="020B0609040504020204" pitchFamily="49" charset="0"/>
              </a:rPr>
              <a:t>tortuga_1_movimiento.py</a:t>
            </a:r>
            <a:endParaRPr lang="es-ES"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215516" y="6381328"/>
            <a:ext cx="4673074" cy="369332"/>
          </a:xfrm>
          <a:prstGeom prst="rect">
            <a:avLst/>
          </a:prstGeom>
          <a:noFill/>
        </p:spPr>
        <p:txBody>
          <a:bodyPr wrap="none" rtlCol="0">
            <a:spAutoFit/>
          </a:bodyPr>
          <a:lstStyle/>
          <a:p>
            <a:r>
              <a:rPr lang="es-ES" dirty="0">
                <a:hlinkClick r:id="rId3"/>
              </a:rPr>
              <a:t>https://docs.python.org/3.6/library/turtle.html</a:t>
            </a:r>
            <a:endParaRPr lang="es-ES"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408089" y="3708852"/>
            <a:ext cx="3196359" cy="2850807"/>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1200329"/>
          </a:xfrm>
          <a:prstGeom prst="rect">
            <a:avLst/>
          </a:prstGeom>
          <a:noFill/>
        </p:spPr>
        <p:txBody>
          <a:bodyPr wrap="square" rtlCol="0">
            <a:spAutoFit/>
          </a:bodyPr>
          <a:lstStyle/>
          <a:p>
            <a:pPr algn="just"/>
            <a:r>
              <a:rPr lang="es-ES" dirty="0"/>
              <a:t>¡Ya estamos preparados para desarrollar nuestro primer videojuego! La tortuga cazadora tiene que atrapar a una veloz presa que se mueve al azar. Gana quien lo consiga en menos tiempo. Abre el fichero </a:t>
            </a:r>
            <a:r>
              <a:rPr lang="es-ES" dirty="0">
                <a:latin typeface="Lucida Sans Typewriter" panose="020B0509030504030204" pitchFamily="49" charset="0"/>
              </a:rPr>
              <a:t>quetepillo.py </a:t>
            </a:r>
            <a:r>
              <a:rPr lang="es-ES"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1611659" y="3381776"/>
            <a:ext cx="5840662" cy="3348869"/>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923330"/>
          </a:xfrm>
          <a:prstGeom prst="rect">
            <a:avLst/>
          </a:prstGeom>
          <a:noFill/>
        </p:spPr>
        <p:txBody>
          <a:bodyPr wrap="square" rtlCol="0">
            <a:spAutoFit/>
          </a:bodyPr>
          <a:lstStyle/>
          <a:p>
            <a:pPr algn="just"/>
            <a:r>
              <a:rPr lang="es-ES"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463782" y="3211508"/>
            <a:ext cx="4428698" cy="3385844"/>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215516" y="6381328"/>
            <a:ext cx="5310336" cy="307777"/>
          </a:xfrm>
          <a:prstGeom prst="rect">
            <a:avLst/>
          </a:prstGeom>
        </p:spPr>
        <p:txBody>
          <a:bodyPr wrap="square">
            <a:spAutoFit/>
          </a:bodyPr>
          <a:lstStyle/>
          <a:p>
            <a:r>
              <a:rPr lang="es-ES" sz="1400" dirty="0">
                <a:hlinkClick r:id="rId4"/>
              </a:rPr>
              <a:t>http://www.mclibre.org/consultar/python/index.html</a:t>
            </a:r>
            <a:endParaRPr lang="es-ES" sz="140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218691" y="3211508"/>
            <a:ext cx="3668325" cy="1200329"/>
          </a:xfrm>
          <a:prstGeom prst="rect">
            <a:avLst/>
          </a:prstGeom>
          <a:noFill/>
        </p:spPr>
        <p:txBody>
          <a:bodyPr wrap="square" rtlCol="0">
            <a:spAutoFit/>
          </a:bodyPr>
          <a:lstStyle/>
          <a:p>
            <a:pPr algn="just"/>
            <a:r>
              <a:rPr lang="es-ES"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¿Estamos rodeados de magia?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286389" y="2327110"/>
            <a:ext cx="5004048" cy="1581637"/>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327110"/>
            <a:ext cx="3451314" cy="23019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8973" y="5114205"/>
            <a:ext cx="4531427" cy="1298254"/>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389" y="4524154"/>
            <a:ext cx="3203848" cy="2130172"/>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a:t>Asignatura/Tema</a:t>
            </a:r>
            <a:endParaRPr lang="es-ES" dirty="0"/>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467544" y="2276872"/>
            <a:ext cx="3069704" cy="4385291"/>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3880574" y="2276872"/>
            <a:ext cx="4824536" cy="1477328"/>
          </a:xfrm>
          <a:prstGeom prst="rect">
            <a:avLst/>
          </a:prstGeom>
          <a:noFill/>
        </p:spPr>
        <p:txBody>
          <a:bodyPr wrap="square" rtlCol="0">
            <a:spAutoFit/>
          </a:bodyPr>
          <a:lstStyle/>
          <a:p>
            <a:pPr algn="just"/>
            <a:r>
              <a:rPr lang="es-ES"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068686" y="6381328"/>
            <a:ext cx="5075313" cy="307777"/>
          </a:xfrm>
          <a:prstGeom prst="rect">
            <a:avLst/>
          </a:prstGeom>
        </p:spPr>
        <p:txBody>
          <a:bodyPr wrap="square">
            <a:spAutoFit/>
          </a:bodyPr>
          <a:lstStyle/>
          <a:p>
            <a:r>
              <a:rPr lang="es-ES" sz="1400" dirty="0">
                <a:hlinkClick r:id="rId4"/>
              </a:rPr>
              <a:t>http://repositori.uji.es/xmlui/bitstream/10234/102653/1/s93.pd</a:t>
            </a:r>
            <a:endParaRPr lang="es-ES" sz="1400" dirty="0"/>
          </a:p>
        </p:txBody>
      </p:sp>
    </p:spTree>
    <p:extLst>
      <p:ext uri="{BB962C8B-B14F-4D97-AF65-F5344CB8AC3E}">
        <p14:creationId xmlns:p14="http://schemas.microsoft.com/office/powerpoint/2010/main" val="192120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No, vivimos rodeados de </a:t>
            </a:r>
            <a:r>
              <a:rPr lang="es-ES"/>
              <a:t>máquinas inteligentes…</a:t>
            </a:r>
            <a:endParaRPr lang="es-ES" dirty="0"/>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247884"/>
            <a:ext cx="3384376" cy="2256251"/>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115616" y="4581128"/>
            <a:ext cx="2808312" cy="369332"/>
          </a:xfrm>
          <a:prstGeom prst="rect">
            <a:avLst/>
          </a:prstGeom>
          <a:noFill/>
        </p:spPr>
        <p:txBody>
          <a:bodyPr wrap="square" rtlCol="0">
            <a:spAutoFit/>
          </a:bodyPr>
          <a:lstStyle/>
          <a:p>
            <a:r>
              <a:rPr lang="es-ES"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679" y="2107250"/>
            <a:ext cx="2570253" cy="2396885"/>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716016" y="2060848"/>
            <a:ext cx="2808312" cy="369332"/>
          </a:xfrm>
          <a:prstGeom prst="rect">
            <a:avLst/>
          </a:prstGeom>
          <a:noFill/>
        </p:spPr>
        <p:txBody>
          <a:bodyPr wrap="square" rtlCol="0">
            <a:spAutoFit/>
          </a:bodyPr>
          <a:lstStyle/>
          <a:p>
            <a:r>
              <a:rPr lang="es-ES"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889" y="4077072"/>
            <a:ext cx="2570253" cy="2570253"/>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958620" y="6011996"/>
            <a:ext cx="2808312" cy="369332"/>
          </a:xfrm>
          <a:prstGeom prst="rect">
            <a:avLst/>
          </a:prstGeom>
          <a:noFill/>
        </p:spPr>
        <p:txBody>
          <a:bodyPr wrap="square" rtlCol="0">
            <a:spAutoFit/>
          </a:bodyPr>
          <a:lstStyle/>
          <a:p>
            <a:r>
              <a:rPr lang="es-ES"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 a las que un ser </a:t>
            </a:r>
            <a:r>
              <a:rPr lang="es-ES"/>
              <a:t>humano dio </a:t>
            </a:r>
            <a:r>
              <a:rPr lang="es-ES" dirty="0"/>
              <a:t>órdenes</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9" y="2204864"/>
            <a:ext cx="3068656" cy="3816424"/>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50356" y="6083431"/>
            <a:ext cx="3816425" cy="646331"/>
          </a:xfrm>
          <a:prstGeom prst="rect">
            <a:avLst/>
          </a:prstGeom>
          <a:noFill/>
        </p:spPr>
        <p:txBody>
          <a:bodyPr wrap="square" rtlCol="0">
            <a:spAutoFit/>
          </a:bodyPr>
          <a:lstStyle/>
          <a:p>
            <a:pPr algn="ctr"/>
            <a:r>
              <a:rPr lang="es-ES" dirty="0"/>
              <a:t>Margaret Hamilton, programó la navegación del programa </a:t>
            </a:r>
            <a:r>
              <a:rPr lang="es-ES" dirty="0" err="1"/>
              <a:t>Apollo</a:t>
            </a:r>
            <a:endParaRPr lang="es-ES"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107" y="2199314"/>
            <a:ext cx="5209417" cy="3342370"/>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4579874" y="5698122"/>
            <a:ext cx="3816425" cy="646331"/>
          </a:xfrm>
          <a:prstGeom prst="rect">
            <a:avLst/>
          </a:prstGeom>
          <a:noFill/>
        </p:spPr>
        <p:txBody>
          <a:bodyPr wrap="square" rtlCol="0">
            <a:spAutoFit/>
          </a:bodyPr>
          <a:lstStyle/>
          <a:p>
            <a:pPr algn="ctr"/>
            <a:r>
              <a:rPr lang="es-ES" dirty="0"/>
              <a:t>Tim Berners-Lee, inventó la </a:t>
            </a:r>
            <a:r>
              <a:rPr lang="es-ES" dirty="0" err="1"/>
              <a:t>World</a:t>
            </a:r>
            <a:r>
              <a:rPr lang="es-ES"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Las máquinas sólo entienden un código extraño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276872"/>
            <a:ext cx="5058296" cy="4360012"/>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652120" y="2156535"/>
            <a:ext cx="2852127" cy="646331"/>
          </a:xfrm>
          <a:prstGeom prst="rect">
            <a:avLst/>
          </a:prstGeom>
          <a:noFill/>
        </p:spPr>
        <p:txBody>
          <a:bodyPr wrap="none" rtlCol="0">
            <a:spAutoFit/>
          </a:bodyPr>
          <a:lstStyle/>
          <a:p>
            <a:r>
              <a:rPr lang="es-ES" dirty="0"/>
              <a:t>Volcado de la memoria de</a:t>
            </a:r>
          </a:p>
          <a:p>
            <a:r>
              <a:rPr lang="es-ES" dirty="0"/>
              <a:t>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Pero existe una solución…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323528" y="2295035"/>
            <a:ext cx="3096344" cy="369332"/>
          </a:xfrm>
          <a:prstGeom prst="rect">
            <a:avLst/>
          </a:prstGeom>
          <a:noFill/>
        </p:spPr>
        <p:txBody>
          <a:bodyPr wrap="square" rtlCol="0">
            <a:spAutoFit/>
          </a:bodyPr>
          <a:lstStyle/>
          <a:p>
            <a:r>
              <a:rPr lang="es-ES"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148064" y="3021136"/>
            <a:ext cx="1944216" cy="124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a:t>
            </a:r>
          </a:p>
          <a:p>
            <a:pPr algn="ctr"/>
            <a:r>
              <a:rPr lang="es-ES"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7092280" y="6381328"/>
            <a:ext cx="3096344" cy="369332"/>
          </a:xfrm>
          <a:prstGeom prst="rect">
            <a:avLst/>
          </a:prstGeom>
          <a:noFill/>
        </p:spPr>
        <p:txBody>
          <a:bodyPr wrap="square" rtlCol="0">
            <a:spAutoFit/>
          </a:bodyPr>
          <a:lstStyle/>
          <a:p>
            <a:r>
              <a:rPr lang="es-ES"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332379" y="2783383"/>
            <a:ext cx="3475856" cy="3787792"/>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5708311" y="4980768"/>
            <a:ext cx="3171825" cy="1247775"/>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067944" y="3429000"/>
            <a:ext cx="486543" cy="432048"/>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740352" y="3429000"/>
            <a:ext cx="720080" cy="72008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895" y="2335685"/>
            <a:ext cx="4203559" cy="3253555"/>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771636"/>
            <a:ext cx="2505075" cy="1924050"/>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220072" y="5877272"/>
            <a:ext cx="2934815" cy="369332"/>
          </a:xfrm>
          <a:prstGeom prst="rect">
            <a:avLst/>
          </a:prstGeom>
          <a:noFill/>
        </p:spPr>
        <p:txBody>
          <a:bodyPr wrap="square" rtlCol="0">
            <a:spAutoFit/>
          </a:bodyPr>
          <a:lstStyle/>
          <a:p>
            <a:r>
              <a:rPr lang="es-ES"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286546" y="2335685"/>
            <a:ext cx="2557262" cy="369332"/>
          </a:xfrm>
          <a:prstGeom prst="rect">
            <a:avLst/>
          </a:prstGeom>
          <a:noFill/>
        </p:spPr>
        <p:txBody>
          <a:bodyPr wrap="square" rtlCol="0">
            <a:spAutoFit/>
          </a:bodyPr>
          <a:lstStyle/>
          <a:p>
            <a:r>
              <a:rPr lang="es-ES"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8532440" y="5893426"/>
            <a:ext cx="258634" cy="265008"/>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a">
  <a:themeElements>
    <a:clrScheme name="Personalizado 2">
      <a:dk1>
        <a:srgbClr val="000000"/>
      </a:dk1>
      <a:lt1>
        <a:srgbClr val="FFFFFF"/>
      </a:lt1>
      <a:dk2>
        <a:srgbClr val="345C97"/>
      </a:dk2>
      <a:lt2>
        <a:srgbClr val="FFFFFF"/>
      </a:lt2>
      <a:accent1>
        <a:srgbClr val="838D9B"/>
      </a:accent1>
      <a:accent2>
        <a:srgbClr val="345C97"/>
      </a:accent2>
      <a:accent3>
        <a:srgbClr val="80716A"/>
      </a:accent3>
      <a:accent4>
        <a:srgbClr val="FF8600"/>
      </a:accent4>
      <a:accent5>
        <a:srgbClr val="345C97"/>
      </a:accent5>
      <a:accent6>
        <a:srgbClr val="5D5AD2"/>
      </a:accent6>
      <a:hlink>
        <a:srgbClr val="345C97"/>
      </a:hlink>
      <a:folHlink>
        <a:srgbClr val="FF860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a">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708</TotalTime>
  <Words>2628</Words>
  <Application>Microsoft Office PowerPoint</Application>
  <PresentationFormat>Presentación en pantalla (4:3)</PresentationFormat>
  <Paragraphs>294</Paragraphs>
  <Slides>40</Slides>
  <Notes>38</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40</vt:i4>
      </vt:variant>
    </vt:vector>
  </HeadingPairs>
  <TitlesOfParts>
    <vt:vector size="49" baseType="lpstr">
      <vt:lpstr>Arial</vt:lpstr>
      <vt:lpstr>Calibri</vt:lpstr>
      <vt:lpstr>Kristen ITC</vt:lpstr>
      <vt:lpstr>Lucida Console</vt:lpstr>
      <vt:lpstr>Lucida Sans Typewriter</vt:lpstr>
      <vt:lpstr>Times New Roman</vt:lpstr>
      <vt:lpstr>Wingdings</vt:lpstr>
      <vt:lpstr>Perspectiva</vt:lpstr>
      <vt:lpstr>Imagen de mapa de bits</vt:lpstr>
      <vt:lpstr>Introducción a la programación con Python</vt:lpstr>
      <vt:lpstr>¿Por qué estamos hoy aquí?</vt:lpstr>
      <vt:lpstr>¿Por qué estamos hoy aquí?</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vector>
  </TitlesOfParts>
  <Company>U-TAD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 Perandones Serrano</dc:creator>
  <cp:lastModifiedBy>Francisco Javier García Algarra</cp:lastModifiedBy>
  <cp:revision>113</cp:revision>
  <dcterms:created xsi:type="dcterms:W3CDTF">2013-10-15T13:27:45Z</dcterms:created>
  <dcterms:modified xsi:type="dcterms:W3CDTF">2018-01-12T17:36:42Z</dcterms:modified>
</cp:coreProperties>
</file>